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56" r:id="rId2"/>
    <p:sldId id="261" r:id="rId3"/>
    <p:sldId id="263" r:id="rId4"/>
    <p:sldId id="284" r:id="rId5"/>
    <p:sldId id="285" r:id="rId6"/>
    <p:sldId id="287" r:id="rId7"/>
    <p:sldId id="288" r:id="rId8"/>
    <p:sldId id="289" r:id="rId9"/>
    <p:sldId id="290" r:id="rId10"/>
    <p:sldId id="295" r:id="rId11"/>
    <p:sldId id="291" r:id="rId12"/>
    <p:sldId id="292" r:id="rId13"/>
    <p:sldId id="293" r:id="rId14"/>
    <p:sldId id="294" r:id="rId15"/>
    <p:sldId id="296" r:id="rId16"/>
    <p:sldId id="297" r:id="rId17"/>
    <p:sldId id="298" r:id="rId18"/>
    <p:sldId id="299" r:id="rId19"/>
    <p:sldId id="300" r:id="rId20"/>
    <p:sldId id="302" r:id="rId21"/>
    <p:sldId id="301" r:id="rId22"/>
    <p:sldId id="267" r:id="rId23"/>
    <p:sldId id="274" r:id="rId24"/>
    <p:sldId id="276" r:id="rId25"/>
  </p:sldIdLst>
  <p:sldSz cx="9144000" cy="6858000" type="screen4x3"/>
  <p:notesSz cx="6858000" cy="9144000"/>
  <p:embeddedFontLst>
    <p:embeddedFont>
      <p:font typeface="Cousine" panose="020B0604020202020204" charset="0"/>
      <p:regular r:id="rId27"/>
      <p:bold r:id="rId28"/>
      <p:italic r:id="rId29"/>
      <p:boldItalic r:id="rId30"/>
    </p:embeddedFont>
    <p:embeddedFont>
      <p:font typeface="Malgun Gothic" panose="020B0503020000020004" pitchFamily="34" charset="-127"/>
      <p:regular r:id="rId31"/>
      <p:bold r:id="rId32"/>
    </p:embeddedFont>
    <p:embeddedFont>
      <p:font typeface="Economica" panose="020B0604020202020204" charset="0"/>
      <p:regular r:id="rId33"/>
      <p:bold r:id="rId34"/>
      <p:italic r:id="rId35"/>
      <p:boldItalic r:id="rId36"/>
    </p:embeddedFont>
    <p:embeddedFont>
      <p:font typeface="Arvo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Times" panose="02020603050405020304" pitchFamily="18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2"/>
    <a:srgbClr val="009900"/>
    <a:srgbClr val="CCECFF"/>
    <a:srgbClr val="E5DEDB"/>
    <a:srgbClr val="F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1ACD5-4CCB-23F2-CD71-0C7BA7D03133}" v="203" dt="2025-03-25T16:32:00.603"/>
    <p1510:client id="{DFD1AEFB-5C71-70E3-9351-F7C279D48752}" v="1108" dt="2025-03-27T02:32:14.5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80809" autoAdjust="0"/>
  </p:normalViewPr>
  <p:slideViewPr>
    <p:cSldViewPr snapToGrid="0">
      <p:cViewPr varScale="1">
        <p:scale>
          <a:sx n="88" d="100"/>
          <a:sy n="88" d="100"/>
        </p:scale>
        <p:origin x="12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3F66-7477-4F75-A7C8-D4C5E0AC3FC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0910B-D9FF-4267-A7E5-4ACFEE2F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deed.en_US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creativecommons.org/licenses/by/4.0/deed.en_US" TargetMode="External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08869" y="1121801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-51536" y="1121801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730204" y="1121801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785766" y="884837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14581" y="884837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244655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1663" y="884837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30204" y="884837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208869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51536" y="884837"/>
            <a:ext cx="270000" cy="27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320594" y="621750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053180" y="621750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785766" y="621750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514581" y="621750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97077" y="18008"/>
            <a:ext cx="2307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</a:t>
            </a:r>
          </a:p>
          <a:p>
            <a:pPr>
              <a:lnSpc>
                <a:spcPts val="1400"/>
              </a:lnSpc>
              <a:spcAft>
                <a:spcPts val="300"/>
              </a:spcAft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Bangalore, India</a:t>
            </a:r>
            <a:endParaRPr lang="en-US" sz="1000" dirty="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hi-IN" sz="1000" b="1" dirty="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भारतीय विज्ञान संस्थान</a:t>
            </a:r>
            <a:endParaRPr lang="en-US" sz="1100" dirty="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</a:pPr>
            <a:r>
              <a:rPr lang="hi-IN" sz="1000" dirty="0" err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बंगलौर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  <a:r>
              <a:rPr lang="hi-IN" sz="1000" dirty="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 भारत</a:t>
            </a:r>
            <a:endParaRPr lang="en-US" sz="1100" dirty="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000" dirty="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1" name="Picture 20" descr="http://www.iisc.ernet.in/fa/images/IIsc_logo.jpg"/>
          <p:cNvPicPr/>
          <p:nvPr/>
        </p:nvPicPr>
        <p:blipFill>
          <a:blip r:embed="rId2" cstate="print">
            <a:duotone>
              <a:srgbClr val="9C6A6A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79782"/>
            <a:ext cx="684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58266"/>
            <a:ext cx="684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3119717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i="0" dirty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Department of Computational</a:t>
            </a:r>
            <a:r>
              <a:rPr lang="en-US" sz="2100" b="1" i="0" baseline="0" dirty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 and Data Sciences</a:t>
            </a:r>
            <a:endParaRPr lang="en-US" sz="2100" b="1" i="0" dirty="0">
              <a:solidFill>
                <a:schemeClr val="bg1"/>
              </a:solidFill>
              <a:effectLst/>
              <a:latin typeface="Economica" panose="02000506040000020004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852836" y="354958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87735" y="354958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320594" y="354958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53180" y="354958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69274" y="1121801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69274" y="884837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Rectangle 1"/>
          <p:cNvSpPr>
            <a:spLocks noChangeArrowheads="1"/>
          </p:cNvSpPr>
          <p:nvPr userDrawn="1"/>
        </p:nvSpPr>
        <p:spPr bwMode="auto">
          <a:xfrm>
            <a:off x="916977" y="6224522"/>
            <a:ext cx="763219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©Department of Computational and Data Science, IISc, 2016</a:t>
            </a:r>
            <a:br>
              <a:rPr kumimoji="0" lang="en-US" sz="1200" b="0" i="1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</a:br>
            <a:r>
              <a:rPr lang="en-IN" sz="12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This work is licensed under a </a:t>
            </a:r>
            <a:r>
              <a:rPr lang="en-IN" sz="12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hlinkClick r:id="rId3"/>
              </a:rPr>
              <a:t>Creative Commons Attribution 4.0 International License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sz="1200" b="0" i="1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Copyright for external content used with attribution is retained by their original authors</a:t>
            </a:r>
            <a:endParaRPr kumimoji="0" lang="en-US" sz="1200" b="0" i="1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+mn-lt"/>
            </a:endParaRPr>
          </a:p>
        </p:txBody>
      </p:sp>
      <p:pic>
        <p:nvPicPr>
          <p:cNvPr id="41" name="Picture 2" descr="Creative Commons License"/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" y="6400051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7254124" y="5901000"/>
            <a:ext cx="1878078" cy="915514"/>
            <a:chOff x="3802302" y="177382"/>
            <a:chExt cx="3192821" cy="1556416"/>
          </a:xfrm>
        </p:grpSpPr>
        <p:sp>
          <p:nvSpPr>
            <p:cNvPr id="45" name="object 19"/>
            <p:cNvSpPr/>
            <p:nvPr/>
          </p:nvSpPr>
          <p:spPr>
            <a:xfrm>
              <a:off x="3930990" y="1669208"/>
              <a:ext cx="2921635" cy="0"/>
            </a:xfrm>
            <a:custGeom>
              <a:avLst/>
              <a:gdLst/>
              <a:ahLst/>
              <a:cxnLst/>
              <a:rect l="l" t="t" r="r" b="b"/>
              <a:pathLst>
                <a:path w="2921634">
                  <a:moveTo>
                    <a:pt x="0" y="0"/>
                  </a:moveTo>
                  <a:lnTo>
                    <a:pt x="2921203" y="0"/>
                  </a:lnTo>
                </a:path>
              </a:pathLst>
            </a:custGeom>
            <a:ln w="7124">
              <a:solidFill>
                <a:srgbClr val="005D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3927903" y="264369"/>
              <a:ext cx="1003096" cy="1080000"/>
              <a:chOff x="598488" y="432211"/>
              <a:chExt cx="2120668" cy="2283253"/>
            </a:xfrm>
          </p:grpSpPr>
          <p:sp>
            <p:nvSpPr>
              <p:cNvPr id="50" name="object 8"/>
              <p:cNvSpPr/>
              <p:nvPr/>
            </p:nvSpPr>
            <p:spPr>
              <a:xfrm>
                <a:off x="1205052" y="2584170"/>
                <a:ext cx="73660" cy="73025"/>
              </a:xfrm>
              <a:custGeom>
                <a:avLst/>
                <a:gdLst/>
                <a:ahLst/>
                <a:cxnLst/>
                <a:rect l="l" t="t" r="r" b="b"/>
                <a:pathLst>
                  <a:path w="73659" h="73025">
                    <a:moveTo>
                      <a:pt x="39627" y="0"/>
                    </a:moveTo>
                    <a:lnTo>
                      <a:pt x="5051" y="17194"/>
                    </a:lnTo>
                    <a:lnTo>
                      <a:pt x="0" y="40554"/>
                    </a:lnTo>
                    <a:lnTo>
                      <a:pt x="3351" y="52202"/>
                    </a:lnTo>
                    <a:lnTo>
                      <a:pt x="10620" y="62446"/>
                    </a:lnTo>
                    <a:lnTo>
                      <a:pt x="17885" y="68116"/>
                    </a:lnTo>
                    <a:lnTo>
                      <a:pt x="29208" y="72513"/>
                    </a:lnTo>
                    <a:lnTo>
                      <a:pt x="41203" y="73008"/>
                    </a:lnTo>
                    <a:lnTo>
                      <a:pt x="52855" y="69591"/>
                    </a:lnTo>
                    <a:lnTo>
                      <a:pt x="63151" y="62251"/>
                    </a:lnTo>
                    <a:lnTo>
                      <a:pt x="69973" y="52632"/>
                    </a:lnTo>
                    <a:lnTo>
                      <a:pt x="73200" y="41606"/>
                    </a:lnTo>
                    <a:lnTo>
                      <a:pt x="72685" y="29895"/>
                    </a:lnTo>
                    <a:lnTo>
                      <a:pt x="68279" y="18223"/>
                    </a:lnTo>
                    <a:lnTo>
                      <a:pt x="59835" y="7312"/>
                    </a:lnTo>
                    <a:lnTo>
                      <a:pt x="50338" y="1961"/>
                    </a:lnTo>
                    <a:lnTo>
                      <a:pt x="39627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bk object 16"/>
              <p:cNvSpPr/>
              <p:nvPr/>
            </p:nvSpPr>
            <p:spPr>
              <a:xfrm>
                <a:off x="1962839" y="577608"/>
                <a:ext cx="667385" cy="1985010"/>
              </a:xfrm>
              <a:custGeom>
                <a:avLst/>
                <a:gdLst/>
                <a:ahLst/>
                <a:cxnLst/>
                <a:rect l="l" t="t" r="r" b="b"/>
                <a:pathLst>
                  <a:path w="667385" h="1985010">
                    <a:moveTo>
                      <a:pt x="0" y="0"/>
                    </a:moveTo>
                    <a:lnTo>
                      <a:pt x="72899" y="55445"/>
                    </a:lnTo>
                    <a:lnTo>
                      <a:pt x="139199" y="113673"/>
                    </a:lnTo>
                    <a:lnTo>
                      <a:pt x="199209" y="174074"/>
                    </a:lnTo>
                    <a:lnTo>
                      <a:pt x="253237" y="236039"/>
                    </a:lnTo>
                    <a:lnTo>
                      <a:pt x="301594" y="298962"/>
                    </a:lnTo>
                    <a:lnTo>
                      <a:pt x="344589" y="362233"/>
                    </a:lnTo>
                    <a:lnTo>
                      <a:pt x="382531" y="425245"/>
                    </a:lnTo>
                    <a:lnTo>
                      <a:pt x="415730" y="487388"/>
                    </a:lnTo>
                    <a:lnTo>
                      <a:pt x="444494" y="548056"/>
                    </a:lnTo>
                    <a:lnTo>
                      <a:pt x="469134" y="606639"/>
                    </a:lnTo>
                    <a:lnTo>
                      <a:pt x="489959" y="662529"/>
                    </a:lnTo>
                    <a:lnTo>
                      <a:pt x="507278" y="715119"/>
                    </a:lnTo>
                    <a:lnTo>
                      <a:pt x="521401" y="763799"/>
                    </a:lnTo>
                    <a:lnTo>
                      <a:pt x="532637" y="807962"/>
                    </a:lnTo>
                    <a:lnTo>
                      <a:pt x="541296" y="847000"/>
                    </a:lnTo>
                    <a:lnTo>
                      <a:pt x="552118" y="907265"/>
                    </a:lnTo>
                    <a:lnTo>
                      <a:pt x="556755" y="944016"/>
                    </a:lnTo>
                    <a:lnTo>
                      <a:pt x="556039" y="1047664"/>
                    </a:lnTo>
                    <a:lnTo>
                      <a:pt x="550684" y="1145660"/>
                    </a:lnTo>
                    <a:lnTo>
                      <a:pt x="541196" y="1238040"/>
                    </a:lnTo>
                    <a:lnTo>
                      <a:pt x="528080" y="1324842"/>
                    </a:lnTo>
                    <a:lnTo>
                      <a:pt x="511842" y="1406101"/>
                    </a:lnTo>
                    <a:lnTo>
                      <a:pt x="492988" y="1481853"/>
                    </a:lnTo>
                    <a:lnTo>
                      <a:pt x="472024" y="1552136"/>
                    </a:lnTo>
                    <a:lnTo>
                      <a:pt x="449453" y="1616986"/>
                    </a:lnTo>
                    <a:lnTo>
                      <a:pt x="425784" y="1676438"/>
                    </a:lnTo>
                    <a:lnTo>
                      <a:pt x="401520" y="1730530"/>
                    </a:lnTo>
                    <a:lnTo>
                      <a:pt x="377167" y="1779298"/>
                    </a:lnTo>
                    <a:lnTo>
                      <a:pt x="353231" y="1822777"/>
                    </a:lnTo>
                    <a:lnTo>
                      <a:pt x="330218" y="1861005"/>
                    </a:lnTo>
                    <a:lnTo>
                      <a:pt x="308633" y="1894018"/>
                    </a:lnTo>
                    <a:lnTo>
                      <a:pt x="271770" y="1944544"/>
                    </a:lnTo>
                    <a:lnTo>
                      <a:pt x="246686" y="1974646"/>
                    </a:lnTo>
                    <a:lnTo>
                      <a:pt x="237426" y="1984616"/>
                    </a:lnTo>
                    <a:lnTo>
                      <a:pt x="299925" y="1940762"/>
                    </a:lnTo>
                    <a:lnTo>
                      <a:pt x="356056" y="1890351"/>
                    </a:lnTo>
                    <a:lnTo>
                      <a:pt x="406161" y="1834335"/>
                    </a:lnTo>
                    <a:lnTo>
                      <a:pt x="450581" y="1773667"/>
                    </a:lnTo>
                    <a:lnTo>
                      <a:pt x="489661" y="1709299"/>
                    </a:lnTo>
                    <a:lnTo>
                      <a:pt x="523740" y="1642183"/>
                    </a:lnTo>
                    <a:lnTo>
                      <a:pt x="553161" y="1573272"/>
                    </a:lnTo>
                    <a:lnTo>
                      <a:pt x="578266" y="1503516"/>
                    </a:lnTo>
                    <a:lnTo>
                      <a:pt x="599398" y="1433869"/>
                    </a:lnTo>
                    <a:lnTo>
                      <a:pt x="616897" y="1365283"/>
                    </a:lnTo>
                    <a:lnTo>
                      <a:pt x="631107" y="1298710"/>
                    </a:lnTo>
                    <a:lnTo>
                      <a:pt x="642369" y="1235101"/>
                    </a:lnTo>
                    <a:lnTo>
                      <a:pt x="651025" y="1175410"/>
                    </a:lnTo>
                    <a:lnTo>
                      <a:pt x="657417" y="1120589"/>
                    </a:lnTo>
                    <a:lnTo>
                      <a:pt x="661888" y="1071589"/>
                    </a:lnTo>
                    <a:lnTo>
                      <a:pt x="664779" y="1029363"/>
                    </a:lnTo>
                    <a:lnTo>
                      <a:pt x="667189" y="969042"/>
                    </a:lnTo>
                    <a:lnTo>
                      <a:pt x="667393" y="952850"/>
                    </a:lnTo>
                    <a:lnTo>
                      <a:pt x="667385" y="947242"/>
                    </a:lnTo>
                    <a:lnTo>
                      <a:pt x="647153" y="834291"/>
                    </a:lnTo>
                    <a:lnTo>
                      <a:pt x="621068" y="730297"/>
                    </a:lnTo>
                    <a:lnTo>
                      <a:pt x="589873" y="634920"/>
                    </a:lnTo>
                    <a:lnTo>
                      <a:pt x="554314" y="547815"/>
                    </a:lnTo>
                    <a:lnTo>
                      <a:pt x="515137" y="468642"/>
                    </a:lnTo>
                    <a:lnTo>
                      <a:pt x="473086" y="397057"/>
                    </a:lnTo>
                    <a:lnTo>
                      <a:pt x="428907" y="332719"/>
                    </a:lnTo>
                    <a:lnTo>
                      <a:pt x="383345" y="275285"/>
                    </a:lnTo>
                    <a:lnTo>
                      <a:pt x="337146" y="224413"/>
                    </a:lnTo>
                    <a:lnTo>
                      <a:pt x="291053" y="179760"/>
                    </a:lnTo>
                    <a:lnTo>
                      <a:pt x="245814" y="140985"/>
                    </a:lnTo>
                    <a:lnTo>
                      <a:pt x="202173" y="107744"/>
                    </a:lnTo>
                    <a:lnTo>
                      <a:pt x="160874" y="79696"/>
                    </a:lnTo>
                    <a:lnTo>
                      <a:pt x="122665" y="56498"/>
                    </a:lnTo>
                    <a:lnTo>
                      <a:pt x="88289" y="37808"/>
                    </a:lnTo>
                    <a:lnTo>
                      <a:pt x="34019" y="12584"/>
                    </a:lnTo>
                    <a:lnTo>
                      <a:pt x="4028" y="12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bk object 18"/>
              <p:cNvSpPr/>
              <p:nvPr/>
            </p:nvSpPr>
            <p:spPr>
              <a:xfrm>
                <a:off x="798262" y="732992"/>
                <a:ext cx="1520190" cy="1545590"/>
              </a:xfrm>
              <a:custGeom>
                <a:avLst/>
                <a:gdLst/>
                <a:ahLst/>
                <a:cxnLst/>
                <a:rect l="l" t="t" r="r" b="b"/>
                <a:pathLst>
                  <a:path w="1520189" h="1545589">
                    <a:moveTo>
                      <a:pt x="820" y="1503114"/>
                    </a:moveTo>
                    <a:lnTo>
                      <a:pt x="694" y="1505363"/>
                    </a:lnTo>
                    <a:lnTo>
                      <a:pt x="0" y="1534954"/>
                    </a:lnTo>
                    <a:lnTo>
                      <a:pt x="37" y="1545273"/>
                    </a:lnTo>
                    <a:lnTo>
                      <a:pt x="820" y="1503114"/>
                    </a:lnTo>
                    <a:close/>
                  </a:path>
                  <a:path w="1520189" h="1545589">
                    <a:moveTo>
                      <a:pt x="1276047" y="0"/>
                    </a:moveTo>
                    <a:lnTo>
                      <a:pt x="1182981" y="4203"/>
                    </a:lnTo>
                    <a:lnTo>
                      <a:pt x="1080725" y="14886"/>
                    </a:lnTo>
                    <a:lnTo>
                      <a:pt x="971664" y="33811"/>
                    </a:lnTo>
                    <a:lnTo>
                      <a:pt x="858182" y="62739"/>
                    </a:lnTo>
                    <a:lnTo>
                      <a:pt x="742664" y="103434"/>
                    </a:lnTo>
                    <a:lnTo>
                      <a:pt x="627493" y="157658"/>
                    </a:lnTo>
                    <a:lnTo>
                      <a:pt x="515054" y="227173"/>
                    </a:lnTo>
                    <a:lnTo>
                      <a:pt x="407733" y="313741"/>
                    </a:lnTo>
                    <a:lnTo>
                      <a:pt x="307912" y="419126"/>
                    </a:lnTo>
                    <a:lnTo>
                      <a:pt x="217977" y="545089"/>
                    </a:lnTo>
                    <a:lnTo>
                      <a:pt x="140311" y="693394"/>
                    </a:lnTo>
                    <a:lnTo>
                      <a:pt x="77300" y="865802"/>
                    </a:lnTo>
                    <a:lnTo>
                      <a:pt x="31328" y="1064077"/>
                    </a:lnTo>
                    <a:lnTo>
                      <a:pt x="4779" y="1289979"/>
                    </a:lnTo>
                    <a:lnTo>
                      <a:pt x="820" y="1503114"/>
                    </a:lnTo>
                    <a:lnTo>
                      <a:pt x="3332" y="1458550"/>
                    </a:lnTo>
                    <a:lnTo>
                      <a:pt x="9127" y="1396566"/>
                    </a:lnTo>
                    <a:lnTo>
                      <a:pt x="19289" y="1321461"/>
                    </a:lnTo>
                    <a:lnTo>
                      <a:pt x="35032" y="1235286"/>
                    </a:lnTo>
                    <a:lnTo>
                      <a:pt x="57567" y="1140089"/>
                    </a:lnTo>
                    <a:lnTo>
                      <a:pt x="88106" y="1037922"/>
                    </a:lnTo>
                    <a:lnTo>
                      <a:pt x="127862" y="930834"/>
                    </a:lnTo>
                    <a:lnTo>
                      <a:pt x="178045" y="820876"/>
                    </a:lnTo>
                    <a:lnTo>
                      <a:pt x="239869" y="710098"/>
                    </a:lnTo>
                    <a:lnTo>
                      <a:pt x="314545" y="600551"/>
                    </a:lnTo>
                    <a:lnTo>
                      <a:pt x="403286" y="494283"/>
                    </a:lnTo>
                    <a:lnTo>
                      <a:pt x="507302" y="393347"/>
                    </a:lnTo>
                    <a:lnTo>
                      <a:pt x="627807" y="299791"/>
                    </a:lnTo>
                    <a:lnTo>
                      <a:pt x="766012" y="215665"/>
                    </a:lnTo>
                    <a:lnTo>
                      <a:pt x="923129" y="143022"/>
                    </a:lnTo>
                    <a:lnTo>
                      <a:pt x="1100371" y="83909"/>
                    </a:lnTo>
                    <a:lnTo>
                      <a:pt x="1298949" y="40378"/>
                    </a:lnTo>
                    <a:lnTo>
                      <a:pt x="1520075" y="14478"/>
                    </a:lnTo>
                    <a:lnTo>
                      <a:pt x="1508724" y="12724"/>
                    </a:lnTo>
                    <a:lnTo>
                      <a:pt x="1476262" y="8637"/>
                    </a:lnTo>
                    <a:lnTo>
                      <a:pt x="1425072" y="3979"/>
                    </a:lnTo>
                    <a:lnTo>
                      <a:pt x="1357539" y="512"/>
                    </a:lnTo>
                    <a:lnTo>
                      <a:pt x="1276047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bk object 19"/>
              <p:cNvSpPr/>
              <p:nvPr/>
            </p:nvSpPr>
            <p:spPr>
              <a:xfrm>
                <a:off x="907837" y="1023442"/>
                <a:ext cx="1642745" cy="328930"/>
              </a:xfrm>
              <a:custGeom>
                <a:avLst/>
                <a:gdLst/>
                <a:ahLst/>
                <a:cxnLst/>
                <a:rect l="l" t="t" r="r" b="b"/>
                <a:pathLst>
                  <a:path w="1642745" h="328930">
                    <a:moveTo>
                      <a:pt x="0" y="0"/>
                    </a:moveTo>
                    <a:lnTo>
                      <a:pt x="53279" y="37931"/>
                    </a:lnTo>
                    <a:lnTo>
                      <a:pt x="93011" y="63744"/>
                    </a:lnTo>
                    <a:lnTo>
                      <a:pt x="142663" y="93835"/>
                    </a:lnTo>
                    <a:lnTo>
                      <a:pt x="201595" y="126820"/>
                    </a:lnTo>
                    <a:lnTo>
                      <a:pt x="269165" y="161315"/>
                    </a:lnTo>
                    <a:lnTo>
                      <a:pt x="344734" y="195938"/>
                    </a:lnTo>
                    <a:lnTo>
                      <a:pt x="427662" y="229304"/>
                    </a:lnTo>
                    <a:lnTo>
                      <a:pt x="517309" y="260029"/>
                    </a:lnTo>
                    <a:lnTo>
                      <a:pt x="613034" y="286730"/>
                    </a:lnTo>
                    <a:lnTo>
                      <a:pt x="714197" y="308022"/>
                    </a:lnTo>
                    <a:lnTo>
                      <a:pt x="820159" y="322523"/>
                    </a:lnTo>
                    <a:lnTo>
                      <a:pt x="930278" y="328849"/>
                    </a:lnTo>
                    <a:lnTo>
                      <a:pt x="1043916" y="325615"/>
                    </a:lnTo>
                    <a:lnTo>
                      <a:pt x="1160431" y="311438"/>
                    </a:lnTo>
                    <a:lnTo>
                      <a:pt x="1279183" y="284935"/>
                    </a:lnTo>
                    <a:lnTo>
                      <a:pt x="1399534" y="244721"/>
                    </a:lnTo>
                    <a:lnTo>
                      <a:pt x="1473085" y="211186"/>
                    </a:lnTo>
                    <a:lnTo>
                      <a:pt x="875165" y="211186"/>
                    </a:lnTo>
                    <a:lnTo>
                      <a:pt x="767774" y="207492"/>
                    </a:lnTo>
                    <a:lnTo>
                      <a:pt x="657977" y="198726"/>
                    </a:lnTo>
                    <a:lnTo>
                      <a:pt x="546691" y="184182"/>
                    </a:lnTo>
                    <a:lnTo>
                      <a:pt x="434831" y="163150"/>
                    </a:lnTo>
                    <a:lnTo>
                      <a:pt x="323316" y="134924"/>
                    </a:lnTo>
                    <a:lnTo>
                      <a:pt x="213061" y="98796"/>
                    </a:lnTo>
                    <a:lnTo>
                      <a:pt x="104983" y="54057"/>
                    </a:lnTo>
                    <a:lnTo>
                      <a:pt x="0" y="0"/>
                    </a:lnTo>
                    <a:close/>
                  </a:path>
                  <a:path w="1642745" h="328930">
                    <a:moveTo>
                      <a:pt x="1642465" y="117627"/>
                    </a:moveTo>
                    <a:lnTo>
                      <a:pt x="1582133" y="133030"/>
                    </a:lnTo>
                    <a:lnTo>
                      <a:pt x="1537653" y="143123"/>
                    </a:lnTo>
                    <a:lnTo>
                      <a:pt x="1482515" y="154515"/>
                    </a:lnTo>
                    <a:lnTo>
                      <a:pt x="1417638" y="166499"/>
                    </a:lnTo>
                    <a:lnTo>
                      <a:pt x="1343937" y="178367"/>
                    </a:lnTo>
                    <a:lnTo>
                      <a:pt x="1262303" y="189413"/>
                    </a:lnTo>
                    <a:lnTo>
                      <a:pt x="1173731" y="198922"/>
                    </a:lnTo>
                    <a:lnTo>
                      <a:pt x="1079060" y="206194"/>
                    </a:lnTo>
                    <a:lnTo>
                      <a:pt x="979232" y="210518"/>
                    </a:lnTo>
                    <a:lnTo>
                      <a:pt x="875165" y="211186"/>
                    </a:lnTo>
                    <a:lnTo>
                      <a:pt x="1473085" y="211186"/>
                    </a:lnTo>
                    <a:lnTo>
                      <a:pt x="1520846" y="189410"/>
                    </a:lnTo>
                    <a:lnTo>
                      <a:pt x="1642465" y="117627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bk object 20"/>
              <p:cNvSpPr/>
              <p:nvPr/>
            </p:nvSpPr>
            <p:spPr>
              <a:xfrm>
                <a:off x="700370" y="1230909"/>
                <a:ext cx="1769110" cy="1014730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014730">
                    <a:moveTo>
                      <a:pt x="0" y="0"/>
                    </a:moveTo>
                    <a:lnTo>
                      <a:pt x="78777" y="210379"/>
                    </a:lnTo>
                    <a:lnTo>
                      <a:pt x="167918" y="390957"/>
                    </a:lnTo>
                    <a:lnTo>
                      <a:pt x="265866" y="543789"/>
                    </a:lnTo>
                    <a:lnTo>
                      <a:pt x="371062" y="670932"/>
                    </a:lnTo>
                    <a:lnTo>
                      <a:pt x="481951" y="774441"/>
                    </a:lnTo>
                    <a:lnTo>
                      <a:pt x="596973" y="856373"/>
                    </a:lnTo>
                    <a:lnTo>
                      <a:pt x="714571" y="918782"/>
                    </a:lnTo>
                    <a:lnTo>
                      <a:pt x="833189" y="963726"/>
                    </a:lnTo>
                    <a:lnTo>
                      <a:pt x="951268" y="993259"/>
                    </a:lnTo>
                    <a:lnTo>
                      <a:pt x="1067250" y="1009438"/>
                    </a:lnTo>
                    <a:lnTo>
                      <a:pt x="1179579" y="1014319"/>
                    </a:lnTo>
                    <a:lnTo>
                      <a:pt x="1286697" y="1009958"/>
                    </a:lnTo>
                    <a:lnTo>
                      <a:pt x="1387045" y="998410"/>
                    </a:lnTo>
                    <a:lnTo>
                      <a:pt x="1479067" y="981732"/>
                    </a:lnTo>
                    <a:lnTo>
                      <a:pt x="1530685" y="969318"/>
                    </a:lnTo>
                    <a:lnTo>
                      <a:pt x="1301323" y="969318"/>
                    </a:lnTo>
                    <a:lnTo>
                      <a:pt x="1159559" y="955183"/>
                    </a:lnTo>
                    <a:lnTo>
                      <a:pt x="1025147" y="924372"/>
                    </a:lnTo>
                    <a:lnTo>
                      <a:pt x="898247" y="879150"/>
                    </a:lnTo>
                    <a:lnTo>
                      <a:pt x="779018" y="821779"/>
                    </a:lnTo>
                    <a:lnTo>
                      <a:pt x="667620" y="754522"/>
                    </a:lnTo>
                    <a:lnTo>
                      <a:pt x="564215" y="679642"/>
                    </a:lnTo>
                    <a:lnTo>
                      <a:pt x="468961" y="599401"/>
                    </a:lnTo>
                    <a:lnTo>
                      <a:pt x="382020" y="516063"/>
                    </a:lnTo>
                    <a:lnTo>
                      <a:pt x="303550" y="431891"/>
                    </a:lnTo>
                    <a:lnTo>
                      <a:pt x="233713" y="349146"/>
                    </a:lnTo>
                    <a:lnTo>
                      <a:pt x="172668" y="270092"/>
                    </a:lnTo>
                    <a:lnTo>
                      <a:pt x="120575" y="196992"/>
                    </a:lnTo>
                    <a:lnTo>
                      <a:pt x="77595" y="132109"/>
                    </a:lnTo>
                    <a:lnTo>
                      <a:pt x="43887" y="77705"/>
                    </a:lnTo>
                    <a:lnTo>
                      <a:pt x="19612" y="36044"/>
                    </a:lnTo>
                    <a:lnTo>
                      <a:pt x="4929" y="9388"/>
                    </a:lnTo>
                    <a:lnTo>
                      <a:pt x="0" y="0"/>
                    </a:lnTo>
                    <a:close/>
                  </a:path>
                  <a:path w="1769110" h="1014730">
                    <a:moveTo>
                      <a:pt x="1769122" y="889050"/>
                    </a:moveTo>
                    <a:lnTo>
                      <a:pt x="1606265" y="938515"/>
                    </a:lnTo>
                    <a:lnTo>
                      <a:pt x="1450278" y="964517"/>
                    </a:lnTo>
                    <a:lnTo>
                      <a:pt x="1301323" y="969318"/>
                    </a:lnTo>
                    <a:lnTo>
                      <a:pt x="1530685" y="969318"/>
                    </a:lnTo>
                    <a:lnTo>
                      <a:pt x="1631902" y="941207"/>
                    </a:lnTo>
                    <a:lnTo>
                      <a:pt x="1689599" y="921472"/>
                    </a:lnTo>
                    <a:lnTo>
                      <a:pt x="1732740" y="904831"/>
                    </a:lnTo>
                    <a:lnTo>
                      <a:pt x="1759767" y="893338"/>
                    </a:lnTo>
                    <a:lnTo>
                      <a:pt x="1769122" y="889050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bk object 21"/>
              <p:cNvSpPr/>
              <p:nvPr/>
            </p:nvSpPr>
            <p:spPr>
              <a:xfrm>
                <a:off x="1073039" y="1185621"/>
                <a:ext cx="1584960" cy="1365250"/>
              </a:xfrm>
              <a:custGeom>
                <a:avLst/>
                <a:gdLst/>
                <a:ahLst/>
                <a:cxnLst/>
                <a:rect l="l" t="t" r="r" b="b"/>
                <a:pathLst>
                  <a:path w="1584960" h="1365250">
                    <a:moveTo>
                      <a:pt x="1584629" y="0"/>
                    </a:moveTo>
                    <a:lnTo>
                      <a:pt x="1576998" y="38164"/>
                    </a:lnTo>
                    <a:lnTo>
                      <a:pt x="1566433" y="82778"/>
                    </a:lnTo>
                    <a:lnTo>
                      <a:pt x="1550454" y="141664"/>
                    </a:lnTo>
                    <a:lnTo>
                      <a:pt x="1528378" y="212762"/>
                    </a:lnTo>
                    <a:lnTo>
                      <a:pt x="1499520" y="294010"/>
                    </a:lnTo>
                    <a:lnTo>
                      <a:pt x="1463195" y="383346"/>
                    </a:lnTo>
                    <a:lnTo>
                      <a:pt x="1418719" y="478711"/>
                    </a:lnTo>
                    <a:lnTo>
                      <a:pt x="1365406" y="578041"/>
                    </a:lnTo>
                    <a:lnTo>
                      <a:pt x="1302573" y="679276"/>
                    </a:lnTo>
                    <a:lnTo>
                      <a:pt x="1229535" y="780356"/>
                    </a:lnTo>
                    <a:lnTo>
                      <a:pt x="1145608" y="879217"/>
                    </a:lnTo>
                    <a:lnTo>
                      <a:pt x="1050105" y="973800"/>
                    </a:lnTo>
                    <a:lnTo>
                      <a:pt x="942344" y="1062042"/>
                    </a:lnTo>
                    <a:lnTo>
                      <a:pt x="821639" y="1141883"/>
                    </a:lnTo>
                    <a:lnTo>
                      <a:pt x="687306" y="1211262"/>
                    </a:lnTo>
                    <a:lnTo>
                      <a:pt x="538660" y="1268116"/>
                    </a:lnTo>
                    <a:lnTo>
                      <a:pt x="375017" y="1310385"/>
                    </a:lnTo>
                    <a:lnTo>
                      <a:pt x="195692" y="1336008"/>
                    </a:lnTo>
                    <a:lnTo>
                      <a:pt x="0" y="1342923"/>
                    </a:lnTo>
                    <a:lnTo>
                      <a:pt x="10172" y="1344938"/>
                    </a:lnTo>
                    <a:lnTo>
                      <a:pt x="39381" y="1349852"/>
                    </a:lnTo>
                    <a:lnTo>
                      <a:pt x="85666" y="1355970"/>
                    </a:lnTo>
                    <a:lnTo>
                      <a:pt x="147065" y="1361593"/>
                    </a:lnTo>
                    <a:lnTo>
                      <a:pt x="221618" y="1365025"/>
                    </a:lnTo>
                    <a:lnTo>
                      <a:pt x="307362" y="1364571"/>
                    </a:lnTo>
                    <a:lnTo>
                      <a:pt x="402338" y="1358533"/>
                    </a:lnTo>
                    <a:lnTo>
                      <a:pt x="504582" y="1345215"/>
                    </a:lnTo>
                    <a:lnTo>
                      <a:pt x="612135" y="1322921"/>
                    </a:lnTo>
                    <a:lnTo>
                      <a:pt x="723034" y="1289953"/>
                    </a:lnTo>
                    <a:lnTo>
                      <a:pt x="835319" y="1244615"/>
                    </a:lnTo>
                    <a:lnTo>
                      <a:pt x="947029" y="1185211"/>
                    </a:lnTo>
                    <a:lnTo>
                      <a:pt x="1056202" y="1110044"/>
                    </a:lnTo>
                    <a:lnTo>
                      <a:pt x="1160876" y="1017417"/>
                    </a:lnTo>
                    <a:lnTo>
                      <a:pt x="1259091" y="905634"/>
                    </a:lnTo>
                    <a:lnTo>
                      <a:pt x="1348885" y="772999"/>
                    </a:lnTo>
                    <a:lnTo>
                      <a:pt x="1428297" y="617814"/>
                    </a:lnTo>
                    <a:lnTo>
                      <a:pt x="1495366" y="438384"/>
                    </a:lnTo>
                    <a:lnTo>
                      <a:pt x="1548131" y="233011"/>
                    </a:lnTo>
                    <a:lnTo>
                      <a:pt x="1584629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6"/>
              <p:cNvSpPr/>
              <p:nvPr/>
            </p:nvSpPr>
            <p:spPr>
              <a:xfrm>
                <a:off x="1120242" y="676770"/>
                <a:ext cx="903605" cy="1850389"/>
              </a:xfrm>
              <a:custGeom>
                <a:avLst/>
                <a:gdLst/>
                <a:ahLst/>
                <a:cxnLst/>
                <a:rect l="l" t="t" r="r" b="b"/>
                <a:pathLst>
                  <a:path w="903605" h="1850389">
                    <a:moveTo>
                      <a:pt x="7521" y="0"/>
                    </a:moveTo>
                    <a:lnTo>
                      <a:pt x="6543" y="9885"/>
                    </a:lnTo>
                    <a:lnTo>
                      <a:pt x="4286" y="38436"/>
                    </a:lnTo>
                    <a:lnTo>
                      <a:pt x="1766" y="83990"/>
                    </a:lnTo>
                    <a:lnTo>
                      <a:pt x="0" y="144886"/>
                    </a:lnTo>
                    <a:lnTo>
                      <a:pt x="2" y="219464"/>
                    </a:lnTo>
                    <a:lnTo>
                      <a:pt x="2791" y="306062"/>
                    </a:lnTo>
                    <a:lnTo>
                      <a:pt x="9381" y="403020"/>
                    </a:lnTo>
                    <a:lnTo>
                      <a:pt x="20789" y="508676"/>
                    </a:lnTo>
                    <a:lnTo>
                      <a:pt x="38030" y="621369"/>
                    </a:lnTo>
                    <a:lnTo>
                      <a:pt x="62121" y="739438"/>
                    </a:lnTo>
                    <a:lnTo>
                      <a:pt x="94079" y="861222"/>
                    </a:lnTo>
                    <a:lnTo>
                      <a:pt x="134918" y="985061"/>
                    </a:lnTo>
                    <a:lnTo>
                      <a:pt x="185655" y="1109292"/>
                    </a:lnTo>
                    <a:lnTo>
                      <a:pt x="247307" y="1232256"/>
                    </a:lnTo>
                    <a:lnTo>
                      <a:pt x="320889" y="1352290"/>
                    </a:lnTo>
                    <a:lnTo>
                      <a:pt x="407417" y="1467734"/>
                    </a:lnTo>
                    <a:lnTo>
                      <a:pt x="507908" y="1576927"/>
                    </a:lnTo>
                    <a:lnTo>
                      <a:pt x="623377" y="1678208"/>
                    </a:lnTo>
                    <a:lnTo>
                      <a:pt x="754841" y="1769916"/>
                    </a:lnTo>
                    <a:lnTo>
                      <a:pt x="903315" y="1850389"/>
                    </a:lnTo>
                    <a:lnTo>
                      <a:pt x="897172" y="1846425"/>
                    </a:lnTo>
                    <a:lnTo>
                      <a:pt x="879563" y="1834390"/>
                    </a:lnTo>
                    <a:lnTo>
                      <a:pt x="814882" y="1785280"/>
                    </a:lnTo>
                    <a:lnTo>
                      <a:pt x="770275" y="1747786"/>
                    </a:lnTo>
                    <a:lnTo>
                      <a:pt x="719134" y="1701388"/>
                    </a:lnTo>
                    <a:lnTo>
                      <a:pt x="662693" y="1645877"/>
                    </a:lnTo>
                    <a:lnTo>
                      <a:pt x="602184" y="1581045"/>
                    </a:lnTo>
                    <a:lnTo>
                      <a:pt x="538839" y="1506682"/>
                    </a:lnTo>
                    <a:lnTo>
                      <a:pt x="473892" y="1422580"/>
                    </a:lnTo>
                    <a:lnTo>
                      <a:pt x="408575" y="1328531"/>
                    </a:lnTo>
                    <a:lnTo>
                      <a:pt x="344122" y="1224325"/>
                    </a:lnTo>
                    <a:lnTo>
                      <a:pt x="281765" y="1109754"/>
                    </a:lnTo>
                    <a:lnTo>
                      <a:pt x="222738" y="984610"/>
                    </a:lnTo>
                    <a:lnTo>
                      <a:pt x="168272" y="848682"/>
                    </a:lnTo>
                    <a:lnTo>
                      <a:pt x="119601" y="701763"/>
                    </a:lnTo>
                    <a:lnTo>
                      <a:pt x="77957" y="543644"/>
                    </a:lnTo>
                    <a:lnTo>
                      <a:pt x="44574" y="374117"/>
                    </a:lnTo>
                    <a:lnTo>
                      <a:pt x="20684" y="192971"/>
                    </a:lnTo>
                    <a:lnTo>
                      <a:pt x="752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3"/>
              <p:cNvSpPr/>
              <p:nvPr/>
            </p:nvSpPr>
            <p:spPr>
              <a:xfrm>
                <a:off x="1261659" y="548589"/>
                <a:ext cx="688975" cy="2056764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2056764">
                    <a:moveTo>
                      <a:pt x="449211" y="0"/>
                    </a:moveTo>
                    <a:lnTo>
                      <a:pt x="473981" y="68522"/>
                    </a:lnTo>
                    <a:lnTo>
                      <a:pt x="489599" y="119491"/>
                    </a:lnTo>
                    <a:lnTo>
                      <a:pt x="506618" y="183068"/>
                    </a:lnTo>
                    <a:lnTo>
                      <a:pt x="523671" y="258381"/>
                    </a:lnTo>
                    <a:lnTo>
                      <a:pt x="539389" y="344558"/>
                    </a:lnTo>
                    <a:lnTo>
                      <a:pt x="552406" y="440725"/>
                    </a:lnTo>
                    <a:lnTo>
                      <a:pt x="561353" y="546010"/>
                    </a:lnTo>
                    <a:lnTo>
                      <a:pt x="564862" y="659541"/>
                    </a:lnTo>
                    <a:lnTo>
                      <a:pt x="561566" y="780443"/>
                    </a:lnTo>
                    <a:lnTo>
                      <a:pt x="550098" y="907845"/>
                    </a:lnTo>
                    <a:lnTo>
                      <a:pt x="529089" y="1040874"/>
                    </a:lnTo>
                    <a:lnTo>
                      <a:pt x="497171" y="1178656"/>
                    </a:lnTo>
                    <a:lnTo>
                      <a:pt x="452978" y="1320320"/>
                    </a:lnTo>
                    <a:lnTo>
                      <a:pt x="395140" y="1464992"/>
                    </a:lnTo>
                    <a:lnTo>
                      <a:pt x="322292" y="1611799"/>
                    </a:lnTo>
                    <a:lnTo>
                      <a:pt x="233064" y="1759870"/>
                    </a:lnTo>
                    <a:lnTo>
                      <a:pt x="126089" y="1908330"/>
                    </a:lnTo>
                    <a:lnTo>
                      <a:pt x="0" y="2056307"/>
                    </a:lnTo>
                    <a:lnTo>
                      <a:pt x="8485" y="2049380"/>
                    </a:lnTo>
                    <a:lnTo>
                      <a:pt x="69398" y="1995651"/>
                    </a:lnTo>
                    <a:lnTo>
                      <a:pt x="117174" y="1949979"/>
                    </a:lnTo>
                    <a:lnTo>
                      <a:pt x="173396" y="1892520"/>
                    </a:lnTo>
                    <a:lnTo>
                      <a:pt x="235740" y="1823839"/>
                    </a:lnTo>
                    <a:lnTo>
                      <a:pt x="301880" y="1744501"/>
                    </a:lnTo>
                    <a:lnTo>
                      <a:pt x="369491" y="1655069"/>
                    </a:lnTo>
                    <a:lnTo>
                      <a:pt x="436248" y="1556108"/>
                    </a:lnTo>
                    <a:lnTo>
                      <a:pt x="499825" y="1448182"/>
                    </a:lnTo>
                    <a:lnTo>
                      <a:pt x="557899" y="1331856"/>
                    </a:lnTo>
                    <a:lnTo>
                      <a:pt x="608142" y="1207693"/>
                    </a:lnTo>
                    <a:lnTo>
                      <a:pt x="648231" y="1076258"/>
                    </a:lnTo>
                    <a:lnTo>
                      <a:pt x="675840" y="938116"/>
                    </a:lnTo>
                    <a:lnTo>
                      <a:pt x="688644" y="793830"/>
                    </a:lnTo>
                    <a:lnTo>
                      <a:pt x="684319" y="643965"/>
                    </a:lnTo>
                    <a:lnTo>
                      <a:pt x="660537" y="489085"/>
                    </a:lnTo>
                    <a:lnTo>
                      <a:pt x="614976" y="329755"/>
                    </a:lnTo>
                    <a:lnTo>
                      <a:pt x="545309" y="166538"/>
                    </a:lnTo>
                    <a:lnTo>
                      <a:pt x="44921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9"/>
              <p:cNvSpPr/>
              <p:nvPr/>
            </p:nvSpPr>
            <p:spPr>
              <a:xfrm>
                <a:off x="772465" y="2174830"/>
                <a:ext cx="405130" cy="40513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10"/>
              <p:cNvSpPr/>
              <p:nvPr/>
            </p:nvSpPr>
            <p:spPr>
              <a:xfrm>
                <a:off x="1983695" y="2452574"/>
                <a:ext cx="263525" cy="26289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11"/>
              <p:cNvSpPr/>
              <p:nvPr/>
            </p:nvSpPr>
            <p:spPr>
              <a:xfrm>
                <a:off x="1565130" y="432211"/>
                <a:ext cx="194310" cy="19431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5"/>
              <p:cNvSpPr/>
              <p:nvPr/>
            </p:nvSpPr>
            <p:spPr>
              <a:xfrm>
                <a:off x="598488" y="922194"/>
                <a:ext cx="349885" cy="349885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16"/>
              <p:cNvSpPr/>
              <p:nvPr/>
            </p:nvSpPr>
            <p:spPr>
              <a:xfrm>
                <a:off x="2439509" y="2004129"/>
                <a:ext cx="216535" cy="21590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12"/>
              <p:cNvSpPr/>
              <p:nvPr/>
            </p:nvSpPr>
            <p:spPr>
              <a:xfrm>
                <a:off x="1694618" y="1126556"/>
                <a:ext cx="411480" cy="41148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13"/>
              <p:cNvSpPr/>
              <p:nvPr/>
            </p:nvSpPr>
            <p:spPr>
              <a:xfrm>
                <a:off x="2502621" y="1005472"/>
                <a:ext cx="216535" cy="215900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14"/>
              <p:cNvSpPr/>
              <p:nvPr/>
            </p:nvSpPr>
            <p:spPr>
              <a:xfrm>
                <a:off x="1861260" y="481948"/>
                <a:ext cx="129539" cy="128905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4933088" y="177382"/>
              <a:ext cx="2038980" cy="1308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0" i="0" u="none" strike="noStrike" baseline="0" dirty="0">
                  <a:solidFill>
                    <a:srgbClr val="005E9F"/>
                  </a:solidFill>
                  <a:latin typeface="Cousine" panose="02070409020205020404" pitchFamily="49" charset="0"/>
                </a:rPr>
                <a:t>CDS</a:t>
              </a:r>
              <a:endParaRPr lang="en-US" sz="1000" dirty="0"/>
            </a:p>
          </p:txBody>
        </p:sp>
        <p:sp>
          <p:nvSpPr>
            <p:cNvPr id="48" name="object 19"/>
            <p:cNvSpPr/>
            <p:nvPr/>
          </p:nvSpPr>
          <p:spPr>
            <a:xfrm>
              <a:off x="3924561" y="1396776"/>
              <a:ext cx="2921635" cy="0"/>
            </a:xfrm>
            <a:custGeom>
              <a:avLst/>
              <a:gdLst/>
              <a:ahLst/>
              <a:cxnLst/>
              <a:rect l="l" t="t" r="r" b="b"/>
              <a:pathLst>
                <a:path w="2921634">
                  <a:moveTo>
                    <a:pt x="0" y="0"/>
                  </a:moveTo>
                  <a:lnTo>
                    <a:pt x="2921203" y="0"/>
                  </a:lnTo>
                </a:path>
              </a:pathLst>
            </a:custGeom>
            <a:ln w="7124">
              <a:solidFill>
                <a:srgbClr val="005D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02302" y="1341373"/>
              <a:ext cx="3192821" cy="392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 dirty="0">
                  <a:solidFill>
                    <a:srgbClr val="005D9E"/>
                  </a:solidFill>
                  <a:latin typeface="Economica"/>
                  <a:cs typeface="Economica"/>
                </a:rPr>
                <a:t>De</a:t>
              </a:r>
              <a:r>
                <a:rPr lang="en-IN" sz="900" spc="-15" dirty="0">
                  <a:solidFill>
                    <a:srgbClr val="005D9E"/>
                  </a:solidFill>
                  <a:latin typeface="Economica"/>
                  <a:cs typeface="Economica"/>
                </a:rPr>
                <a:t>p</a:t>
              </a:r>
              <a:r>
                <a:rPr lang="en-IN" sz="900" dirty="0">
                  <a:solidFill>
                    <a:srgbClr val="005D9E"/>
                  </a:solidFill>
                  <a:latin typeface="Economica"/>
                  <a:cs typeface="Economica"/>
                </a:rPr>
                <a:t>a</a:t>
              </a:r>
              <a:r>
                <a:rPr lang="en-IN" sz="900" spc="10" dirty="0">
                  <a:solidFill>
                    <a:srgbClr val="005D9E"/>
                  </a:solidFill>
                  <a:latin typeface="Economica"/>
                  <a:cs typeface="Economica"/>
                </a:rPr>
                <a:t>r</a:t>
              </a:r>
              <a:r>
                <a:rPr lang="en-IN" sz="900" dirty="0">
                  <a:solidFill>
                    <a:srgbClr val="005D9E"/>
                  </a:solidFill>
                  <a:latin typeface="Economica"/>
                  <a:cs typeface="Economica"/>
                </a:rPr>
                <a:t>tment of Computa</a:t>
              </a:r>
              <a:r>
                <a:rPr lang="en-IN" sz="900" spc="-10" dirty="0">
                  <a:solidFill>
                    <a:srgbClr val="005D9E"/>
                  </a:solidFill>
                  <a:latin typeface="Economica"/>
                  <a:cs typeface="Economica"/>
                </a:rPr>
                <a:t>t</a:t>
              </a:r>
              <a:r>
                <a:rPr lang="en-IN" sz="900" dirty="0">
                  <a:solidFill>
                    <a:srgbClr val="005D9E"/>
                  </a:solidFill>
                  <a:latin typeface="Economica"/>
                  <a:cs typeface="Economica"/>
                </a:rPr>
                <a:t>ional and Data S</a:t>
              </a:r>
              <a:r>
                <a:rPr lang="en-IN" sz="900" spc="-30" dirty="0">
                  <a:solidFill>
                    <a:srgbClr val="005D9E"/>
                  </a:solidFill>
                  <a:latin typeface="Economica"/>
                  <a:cs typeface="Economica"/>
                </a:rPr>
                <a:t>c</a:t>
              </a:r>
              <a:r>
                <a:rPr lang="en-IN" sz="900" dirty="0">
                  <a:solidFill>
                    <a:srgbClr val="005D9E"/>
                  </a:solidFill>
                  <a:latin typeface="Economica"/>
                  <a:cs typeface="Economica"/>
                </a:rPr>
                <a:t>iences</a:t>
              </a:r>
              <a:endParaRPr lang="en-IN" sz="900" dirty="0">
                <a:latin typeface="Economica"/>
                <a:cs typeface="Econom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11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27" name="Rectangle 26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CDS.IISc.ac.in  |  Department of Computational and Data Sciences</a:t>
              </a: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9" name="Picture 28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Rectangle 29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grpSp>
          <p:nvGrpSpPr>
            <p:cNvPr id="21" name="Group 20"/>
            <p:cNvGrpSpPr>
              <a:grpSpLocks noChangeAspect="1"/>
            </p:cNvGrpSpPr>
            <p:nvPr userDrawn="1"/>
          </p:nvGrpSpPr>
          <p:grpSpPr>
            <a:xfrm>
              <a:off x="380015" y="-3516"/>
              <a:ext cx="334365" cy="360000"/>
              <a:chOff x="598488" y="432211"/>
              <a:chExt cx="2120668" cy="2283253"/>
            </a:xfrm>
          </p:grpSpPr>
          <p:sp>
            <p:nvSpPr>
              <p:cNvPr id="22" name="object 8"/>
              <p:cNvSpPr/>
              <p:nvPr/>
            </p:nvSpPr>
            <p:spPr>
              <a:xfrm>
                <a:off x="1205052" y="2584170"/>
                <a:ext cx="73660" cy="73025"/>
              </a:xfrm>
              <a:custGeom>
                <a:avLst/>
                <a:gdLst/>
                <a:ahLst/>
                <a:cxnLst/>
                <a:rect l="l" t="t" r="r" b="b"/>
                <a:pathLst>
                  <a:path w="73659" h="73025">
                    <a:moveTo>
                      <a:pt x="39627" y="0"/>
                    </a:moveTo>
                    <a:lnTo>
                      <a:pt x="5051" y="17194"/>
                    </a:lnTo>
                    <a:lnTo>
                      <a:pt x="0" y="40554"/>
                    </a:lnTo>
                    <a:lnTo>
                      <a:pt x="3351" y="52202"/>
                    </a:lnTo>
                    <a:lnTo>
                      <a:pt x="10620" y="62446"/>
                    </a:lnTo>
                    <a:lnTo>
                      <a:pt x="17885" y="68116"/>
                    </a:lnTo>
                    <a:lnTo>
                      <a:pt x="29208" y="72513"/>
                    </a:lnTo>
                    <a:lnTo>
                      <a:pt x="41203" y="73008"/>
                    </a:lnTo>
                    <a:lnTo>
                      <a:pt x="52855" y="69591"/>
                    </a:lnTo>
                    <a:lnTo>
                      <a:pt x="63151" y="62251"/>
                    </a:lnTo>
                    <a:lnTo>
                      <a:pt x="69973" y="52632"/>
                    </a:lnTo>
                    <a:lnTo>
                      <a:pt x="73200" y="41606"/>
                    </a:lnTo>
                    <a:lnTo>
                      <a:pt x="72685" y="29895"/>
                    </a:lnTo>
                    <a:lnTo>
                      <a:pt x="68279" y="18223"/>
                    </a:lnTo>
                    <a:lnTo>
                      <a:pt x="59835" y="7312"/>
                    </a:lnTo>
                    <a:lnTo>
                      <a:pt x="50338" y="1961"/>
                    </a:lnTo>
                    <a:lnTo>
                      <a:pt x="39627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bk object 16"/>
              <p:cNvSpPr/>
              <p:nvPr/>
            </p:nvSpPr>
            <p:spPr>
              <a:xfrm>
                <a:off x="1962839" y="577608"/>
                <a:ext cx="667385" cy="1985010"/>
              </a:xfrm>
              <a:custGeom>
                <a:avLst/>
                <a:gdLst/>
                <a:ahLst/>
                <a:cxnLst/>
                <a:rect l="l" t="t" r="r" b="b"/>
                <a:pathLst>
                  <a:path w="667385" h="1985010">
                    <a:moveTo>
                      <a:pt x="0" y="0"/>
                    </a:moveTo>
                    <a:lnTo>
                      <a:pt x="72899" y="55445"/>
                    </a:lnTo>
                    <a:lnTo>
                      <a:pt x="139199" y="113673"/>
                    </a:lnTo>
                    <a:lnTo>
                      <a:pt x="199209" y="174074"/>
                    </a:lnTo>
                    <a:lnTo>
                      <a:pt x="253237" y="236039"/>
                    </a:lnTo>
                    <a:lnTo>
                      <a:pt x="301594" y="298962"/>
                    </a:lnTo>
                    <a:lnTo>
                      <a:pt x="344589" y="362233"/>
                    </a:lnTo>
                    <a:lnTo>
                      <a:pt x="382531" y="425245"/>
                    </a:lnTo>
                    <a:lnTo>
                      <a:pt x="415730" y="487388"/>
                    </a:lnTo>
                    <a:lnTo>
                      <a:pt x="444494" y="548056"/>
                    </a:lnTo>
                    <a:lnTo>
                      <a:pt x="469134" y="606639"/>
                    </a:lnTo>
                    <a:lnTo>
                      <a:pt x="489959" y="662529"/>
                    </a:lnTo>
                    <a:lnTo>
                      <a:pt x="507278" y="715119"/>
                    </a:lnTo>
                    <a:lnTo>
                      <a:pt x="521401" y="763799"/>
                    </a:lnTo>
                    <a:lnTo>
                      <a:pt x="532637" y="807962"/>
                    </a:lnTo>
                    <a:lnTo>
                      <a:pt x="541296" y="847000"/>
                    </a:lnTo>
                    <a:lnTo>
                      <a:pt x="552118" y="907265"/>
                    </a:lnTo>
                    <a:lnTo>
                      <a:pt x="556755" y="944016"/>
                    </a:lnTo>
                    <a:lnTo>
                      <a:pt x="556039" y="1047664"/>
                    </a:lnTo>
                    <a:lnTo>
                      <a:pt x="550684" y="1145660"/>
                    </a:lnTo>
                    <a:lnTo>
                      <a:pt x="541196" y="1238040"/>
                    </a:lnTo>
                    <a:lnTo>
                      <a:pt x="528080" y="1324842"/>
                    </a:lnTo>
                    <a:lnTo>
                      <a:pt x="511842" y="1406101"/>
                    </a:lnTo>
                    <a:lnTo>
                      <a:pt x="492988" y="1481853"/>
                    </a:lnTo>
                    <a:lnTo>
                      <a:pt x="472024" y="1552136"/>
                    </a:lnTo>
                    <a:lnTo>
                      <a:pt x="449453" y="1616986"/>
                    </a:lnTo>
                    <a:lnTo>
                      <a:pt x="425784" y="1676438"/>
                    </a:lnTo>
                    <a:lnTo>
                      <a:pt x="401520" y="1730530"/>
                    </a:lnTo>
                    <a:lnTo>
                      <a:pt x="377167" y="1779298"/>
                    </a:lnTo>
                    <a:lnTo>
                      <a:pt x="353231" y="1822777"/>
                    </a:lnTo>
                    <a:lnTo>
                      <a:pt x="330218" y="1861005"/>
                    </a:lnTo>
                    <a:lnTo>
                      <a:pt x="308633" y="1894018"/>
                    </a:lnTo>
                    <a:lnTo>
                      <a:pt x="271770" y="1944544"/>
                    </a:lnTo>
                    <a:lnTo>
                      <a:pt x="246686" y="1974646"/>
                    </a:lnTo>
                    <a:lnTo>
                      <a:pt x="237426" y="1984616"/>
                    </a:lnTo>
                    <a:lnTo>
                      <a:pt x="299925" y="1940762"/>
                    </a:lnTo>
                    <a:lnTo>
                      <a:pt x="356056" y="1890351"/>
                    </a:lnTo>
                    <a:lnTo>
                      <a:pt x="406161" y="1834335"/>
                    </a:lnTo>
                    <a:lnTo>
                      <a:pt x="450581" y="1773667"/>
                    </a:lnTo>
                    <a:lnTo>
                      <a:pt x="489661" y="1709299"/>
                    </a:lnTo>
                    <a:lnTo>
                      <a:pt x="523740" y="1642183"/>
                    </a:lnTo>
                    <a:lnTo>
                      <a:pt x="553161" y="1573272"/>
                    </a:lnTo>
                    <a:lnTo>
                      <a:pt x="578266" y="1503516"/>
                    </a:lnTo>
                    <a:lnTo>
                      <a:pt x="599398" y="1433869"/>
                    </a:lnTo>
                    <a:lnTo>
                      <a:pt x="616897" y="1365283"/>
                    </a:lnTo>
                    <a:lnTo>
                      <a:pt x="631107" y="1298710"/>
                    </a:lnTo>
                    <a:lnTo>
                      <a:pt x="642369" y="1235101"/>
                    </a:lnTo>
                    <a:lnTo>
                      <a:pt x="651025" y="1175410"/>
                    </a:lnTo>
                    <a:lnTo>
                      <a:pt x="657417" y="1120589"/>
                    </a:lnTo>
                    <a:lnTo>
                      <a:pt x="661888" y="1071589"/>
                    </a:lnTo>
                    <a:lnTo>
                      <a:pt x="664779" y="1029363"/>
                    </a:lnTo>
                    <a:lnTo>
                      <a:pt x="667189" y="969042"/>
                    </a:lnTo>
                    <a:lnTo>
                      <a:pt x="667393" y="952850"/>
                    </a:lnTo>
                    <a:lnTo>
                      <a:pt x="667385" y="947242"/>
                    </a:lnTo>
                    <a:lnTo>
                      <a:pt x="647153" y="834291"/>
                    </a:lnTo>
                    <a:lnTo>
                      <a:pt x="621068" y="730297"/>
                    </a:lnTo>
                    <a:lnTo>
                      <a:pt x="589873" y="634920"/>
                    </a:lnTo>
                    <a:lnTo>
                      <a:pt x="554314" y="547815"/>
                    </a:lnTo>
                    <a:lnTo>
                      <a:pt x="515137" y="468642"/>
                    </a:lnTo>
                    <a:lnTo>
                      <a:pt x="473086" y="397057"/>
                    </a:lnTo>
                    <a:lnTo>
                      <a:pt x="428907" y="332719"/>
                    </a:lnTo>
                    <a:lnTo>
                      <a:pt x="383345" y="275285"/>
                    </a:lnTo>
                    <a:lnTo>
                      <a:pt x="337146" y="224413"/>
                    </a:lnTo>
                    <a:lnTo>
                      <a:pt x="291053" y="179760"/>
                    </a:lnTo>
                    <a:lnTo>
                      <a:pt x="245814" y="140985"/>
                    </a:lnTo>
                    <a:lnTo>
                      <a:pt x="202173" y="107744"/>
                    </a:lnTo>
                    <a:lnTo>
                      <a:pt x="160874" y="79696"/>
                    </a:lnTo>
                    <a:lnTo>
                      <a:pt x="122665" y="56498"/>
                    </a:lnTo>
                    <a:lnTo>
                      <a:pt x="88289" y="37808"/>
                    </a:lnTo>
                    <a:lnTo>
                      <a:pt x="34019" y="12584"/>
                    </a:lnTo>
                    <a:lnTo>
                      <a:pt x="4028" y="12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bk object 18"/>
              <p:cNvSpPr/>
              <p:nvPr/>
            </p:nvSpPr>
            <p:spPr>
              <a:xfrm>
                <a:off x="798262" y="732992"/>
                <a:ext cx="1520190" cy="1545590"/>
              </a:xfrm>
              <a:custGeom>
                <a:avLst/>
                <a:gdLst/>
                <a:ahLst/>
                <a:cxnLst/>
                <a:rect l="l" t="t" r="r" b="b"/>
                <a:pathLst>
                  <a:path w="1520189" h="1545589">
                    <a:moveTo>
                      <a:pt x="820" y="1503114"/>
                    </a:moveTo>
                    <a:lnTo>
                      <a:pt x="694" y="1505363"/>
                    </a:lnTo>
                    <a:lnTo>
                      <a:pt x="0" y="1534954"/>
                    </a:lnTo>
                    <a:lnTo>
                      <a:pt x="37" y="1545273"/>
                    </a:lnTo>
                    <a:lnTo>
                      <a:pt x="820" y="1503114"/>
                    </a:lnTo>
                    <a:close/>
                  </a:path>
                  <a:path w="1520189" h="1545589">
                    <a:moveTo>
                      <a:pt x="1276047" y="0"/>
                    </a:moveTo>
                    <a:lnTo>
                      <a:pt x="1182981" y="4203"/>
                    </a:lnTo>
                    <a:lnTo>
                      <a:pt x="1080725" y="14886"/>
                    </a:lnTo>
                    <a:lnTo>
                      <a:pt x="971664" y="33811"/>
                    </a:lnTo>
                    <a:lnTo>
                      <a:pt x="858182" y="62739"/>
                    </a:lnTo>
                    <a:lnTo>
                      <a:pt x="742664" y="103434"/>
                    </a:lnTo>
                    <a:lnTo>
                      <a:pt x="627493" y="157658"/>
                    </a:lnTo>
                    <a:lnTo>
                      <a:pt x="515054" y="227173"/>
                    </a:lnTo>
                    <a:lnTo>
                      <a:pt x="407733" y="313741"/>
                    </a:lnTo>
                    <a:lnTo>
                      <a:pt x="307912" y="419126"/>
                    </a:lnTo>
                    <a:lnTo>
                      <a:pt x="217977" y="545089"/>
                    </a:lnTo>
                    <a:lnTo>
                      <a:pt x="140311" y="693394"/>
                    </a:lnTo>
                    <a:lnTo>
                      <a:pt x="77300" y="865802"/>
                    </a:lnTo>
                    <a:lnTo>
                      <a:pt x="31328" y="1064077"/>
                    </a:lnTo>
                    <a:lnTo>
                      <a:pt x="4779" y="1289979"/>
                    </a:lnTo>
                    <a:lnTo>
                      <a:pt x="820" y="1503114"/>
                    </a:lnTo>
                    <a:lnTo>
                      <a:pt x="3332" y="1458550"/>
                    </a:lnTo>
                    <a:lnTo>
                      <a:pt x="9127" y="1396566"/>
                    </a:lnTo>
                    <a:lnTo>
                      <a:pt x="19289" y="1321461"/>
                    </a:lnTo>
                    <a:lnTo>
                      <a:pt x="35032" y="1235286"/>
                    </a:lnTo>
                    <a:lnTo>
                      <a:pt x="57567" y="1140089"/>
                    </a:lnTo>
                    <a:lnTo>
                      <a:pt x="88106" y="1037922"/>
                    </a:lnTo>
                    <a:lnTo>
                      <a:pt x="127862" y="930834"/>
                    </a:lnTo>
                    <a:lnTo>
                      <a:pt x="178045" y="820876"/>
                    </a:lnTo>
                    <a:lnTo>
                      <a:pt x="239869" y="710098"/>
                    </a:lnTo>
                    <a:lnTo>
                      <a:pt x="314545" y="600551"/>
                    </a:lnTo>
                    <a:lnTo>
                      <a:pt x="403286" y="494283"/>
                    </a:lnTo>
                    <a:lnTo>
                      <a:pt x="507302" y="393347"/>
                    </a:lnTo>
                    <a:lnTo>
                      <a:pt x="627807" y="299791"/>
                    </a:lnTo>
                    <a:lnTo>
                      <a:pt x="766012" y="215665"/>
                    </a:lnTo>
                    <a:lnTo>
                      <a:pt x="923129" y="143022"/>
                    </a:lnTo>
                    <a:lnTo>
                      <a:pt x="1100371" y="83909"/>
                    </a:lnTo>
                    <a:lnTo>
                      <a:pt x="1298949" y="40378"/>
                    </a:lnTo>
                    <a:lnTo>
                      <a:pt x="1520075" y="14478"/>
                    </a:lnTo>
                    <a:lnTo>
                      <a:pt x="1508724" y="12724"/>
                    </a:lnTo>
                    <a:lnTo>
                      <a:pt x="1476262" y="8637"/>
                    </a:lnTo>
                    <a:lnTo>
                      <a:pt x="1425072" y="3979"/>
                    </a:lnTo>
                    <a:lnTo>
                      <a:pt x="1357539" y="512"/>
                    </a:lnTo>
                    <a:lnTo>
                      <a:pt x="1276047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bk object 19"/>
              <p:cNvSpPr/>
              <p:nvPr/>
            </p:nvSpPr>
            <p:spPr>
              <a:xfrm>
                <a:off x="907837" y="1023442"/>
                <a:ext cx="1642745" cy="328930"/>
              </a:xfrm>
              <a:custGeom>
                <a:avLst/>
                <a:gdLst/>
                <a:ahLst/>
                <a:cxnLst/>
                <a:rect l="l" t="t" r="r" b="b"/>
                <a:pathLst>
                  <a:path w="1642745" h="328930">
                    <a:moveTo>
                      <a:pt x="0" y="0"/>
                    </a:moveTo>
                    <a:lnTo>
                      <a:pt x="53279" y="37931"/>
                    </a:lnTo>
                    <a:lnTo>
                      <a:pt x="93011" y="63744"/>
                    </a:lnTo>
                    <a:lnTo>
                      <a:pt x="142663" y="93835"/>
                    </a:lnTo>
                    <a:lnTo>
                      <a:pt x="201595" y="126820"/>
                    </a:lnTo>
                    <a:lnTo>
                      <a:pt x="269165" y="161315"/>
                    </a:lnTo>
                    <a:lnTo>
                      <a:pt x="344734" y="195938"/>
                    </a:lnTo>
                    <a:lnTo>
                      <a:pt x="427662" y="229304"/>
                    </a:lnTo>
                    <a:lnTo>
                      <a:pt x="517309" y="260029"/>
                    </a:lnTo>
                    <a:lnTo>
                      <a:pt x="613034" y="286730"/>
                    </a:lnTo>
                    <a:lnTo>
                      <a:pt x="714197" y="308022"/>
                    </a:lnTo>
                    <a:lnTo>
                      <a:pt x="820159" y="322523"/>
                    </a:lnTo>
                    <a:lnTo>
                      <a:pt x="930278" y="328849"/>
                    </a:lnTo>
                    <a:lnTo>
                      <a:pt x="1043916" y="325615"/>
                    </a:lnTo>
                    <a:lnTo>
                      <a:pt x="1160431" y="311438"/>
                    </a:lnTo>
                    <a:lnTo>
                      <a:pt x="1279183" y="284935"/>
                    </a:lnTo>
                    <a:lnTo>
                      <a:pt x="1399534" y="244721"/>
                    </a:lnTo>
                    <a:lnTo>
                      <a:pt x="1473085" y="211186"/>
                    </a:lnTo>
                    <a:lnTo>
                      <a:pt x="875165" y="211186"/>
                    </a:lnTo>
                    <a:lnTo>
                      <a:pt x="767774" y="207492"/>
                    </a:lnTo>
                    <a:lnTo>
                      <a:pt x="657977" y="198726"/>
                    </a:lnTo>
                    <a:lnTo>
                      <a:pt x="546691" y="184182"/>
                    </a:lnTo>
                    <a:lnTo>
                      <a:pt x="434831" y="163150"/>
                    </a:lnTo>
                    <a:lnTo>
                      <a:pt x="323316" y="134924"/>
                    </a:lnTo>
                    <a:lnTo>
                      <a:pt x="213061" y="98796"/>
                    </a:lnTo>
                    <a:lnTo>
                      <a:pt x="104983" y="54057"/>
                    </a:lnTo>
                    <a:lnTo>
                      <a:pt x="0" y="0"/>
                    </a:lnTo>
                    <a:close/>
                  </a:path>
                  <a:path w="1642745" h="328930">
                    <a:moveTo>
                      <a:pt x="1642465" y="117627"/>
                    </a:moveTo>
                    <a:lnTo>
                      <a:pt x="1582133" y="133030"/>
                    </a:lnTo>
                    <a:lnTo>
                      <a:pt x="1537653" y="143123"/>
                    </a:lnTo>
                    <a:lnTo>
                      <a:pt x="1482515" y="154515"/>
                    </a:lnTo>
                    <a:lnTo>
                      <a:pt x="1417638" y="166499"/>
                    </a:lnTo>
                    <a:lnTo>
                      <a:pt x="1343937" y="178367"/>
                    </a:lnTo>
                    <a:lnTo>
                      <a:pt x="1262303" y="189413"/>
                    </a:lnTo>
                    <a:lnTo>
                      <a:pt x="1173731" y="198922"/>
                    </a:lnTo>
                    <a:lnTo>
                      <a:pt x="1079060" y="206194"/>
                    </a:lnTo>
                    <a:lnTo>
                      <a:pt x="979232" y="210518"/>
                    </a:lnTo>
                    <a:lnTo>
                      <a:pt x="875165" y="211186"/>
                    </a:lnTo>
                    <a:lnTo>
                      <a:pt x="1473085" y="211186"/>
                    </a:lnTo>
                    <a:lnTo>
                      <a:pt x="1520846" y="189410"/>
                    </a:lnTo>
                    <a:lnTo>
                      <a:pt x="1642465" y="117627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bk object 20"/>
              <p:cNvSpPr/>
              <p:nvPr/>
            </p:nvSpPr>
            <p:spPr>
              <a:xfrm>
                <a:off x="700370" y="1230909"/>
                <a:ext cx="1769110" cy="1014730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014730">
                    <a:moveTo>
                      <a:pt x="0" y="0"/>
                    </a:moveTo>
                    <a:lnTo>
                      <a:pt x="78777" y="210379"/>
                    </a:lnTo>
                    <a:lnTo>
                      <a:pt x="167918" y="390957"/>
                    </a:lnTo>
                    <a:lnTo>
                      <a:pt x="265866" y="543789"/>
                    </a:lnTo>
                    <a:lnTo>
                      <a:pt x="371062" y="670932"/>
                    </a:lnTo>
                    <a:lnTo>
                      <a:pt x="481951" y="774441"/>
                    </a:lnTo>
                    <a:lnTo>
                      <a:pt x="596973" y="856373"/>
                    </a:lnTo>
                    <a:lnTo>
                      <a:pt x="714571" y="918782"/>
                    </a:lnTo>
                    <a:lnTo>
                      <a:pt x="833189" y="963726"/>
                    </a:lnTo>
                    <a:lnTo>
                      <a:pt x="951268" y="993259"/>
                    </a:lnTo>
                    <a:lnTo>
                      <a:pt x="1067250" y="1009438"/>
                    </a:lnTo>
                    <a:lnTo>
                      <a:pt x="1179579" y="1014319"/>
                    </a:lnTo>
                    <a:lnTo>
                      <a:pt x="1286697" y="1009958"/>
                    </a:lnTo>
                    <a:lnTo>
                      <a:pt x="1387045" y="998410"/>
                    </a:lnTo>
                    <a:lnTo>
                      <a:pt x="1479067" y="981732"/>
                    </a:lnTo>
                    <a:lnTo>
                      <a:pt x="1530685" y="969318"/>
                    </a:lnTo>
                    <a:lnTo>
                      <a:pt x="1301323" y="969318"/>
                    </a:lnTo>
                    <a:lnTo>
                      <a:pt x="1159559" y="955183"/>
                    </a:lnTo>
                    <a:lnTo>
                      <a:pt x="1025147" y="924372"/>
                    </a:lnTo>
                    <a:lnTo>
                      <a:pt x="898247" y="879150"/>
                    </a:lnTo>
                    <a:lnTo>
                      <a:pt x="779018" y="821779"/>
                    </a:lnTo>
                    <a:lnTo>
                      <a:pt x="667620" y="754522"/>
                    </a:lnTo>
                    <a:lnTo>
                      <a:pt x="564215" y="679642"/>
                    </a:lnTo>
                    <a:lnTo>
                      <a:pt x="468961" y="599401"/>
                    </a:lnTo>
                    <a:lnTo>
                      <a:pt x="382020" y="516063"/>
                    </a:lnTo>
                    <a:lnTo>
                      <a:pt x="303550" y="431891"/>
                    </a:lnTo>
                    <a:lnTo>
                      <a:pt x="233713" y="349146"/>
                    </a:lnTo>
                    <a:lnTo>
                      <a:pt x="172668" y="270092"/>
                    </a:lnTo>
                    <a:lnTo>
                      <a:pt x="120575" y="196992"/>
                    </a:lnTo>
                    <a:lnTo>
                      <a:pt x="77595" y="132109"/>
                    </a:lnTo>
                    <a:lnTo>
                      <a:pt x="43887" y="77705"/>
                    </a:lnTo>
                    <a:lnTo>
                      <a:pt x="19612" y="36044"/>
                    </a:lnTo>
                    <a:lnTo>
                      <a:pt x="4929" y="9388"/>
                    </a:lnTo>
                    <a:lnTo>
                      <a:pt x="0" y="0"/>
                    </a:lnTo>
                    <a:close/>
                  </a:path>
                  <a:path w="1769110" h="1014730">
                    <a:moveTo>
                      <a:pt x="1769122" y="889050"/>
                    </a:moveTo>
                    <a:lnTo>
                      <a:pt x="1606265" y="938515"/>
                    </a:lnTo>
                    <a:lnTo>
                      <a:pt x="1450278" y="964517"/>
                    </a:lnTo>
                    <a:lnTo>
                      <a:pt x="1301323" y="969318"/>
                    </a:lnTo>
                    <a:lnTo>
                      <a:pt x="1530685" y="969318"/>
                    </a:lnTo>
                    <a:lnTo>
                      <a:pt x="1631902" y="941207"/>
                    </a:lnTo>
                    <a:lnTo>
                      <a:pt x="1689599" y="921472"/>
                    </a:lnTo>
                    <a:lnTo>
                      <a:pt x="1732740" y="904831"/>
                    </a:lnTo>
                    <a:lnTo>
                      <a:pt x="1759767" y="893338"/>
                    </a:lnTo>
                    <a:lnTo>
                      <a:pt x="1769122" y="889050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bk object 21"/>
              <p:cNvSpPr/>
              <p:nvPr/>
            </p:nvSpPr>
            <p:spPr>
              <a:xfrm>
                <a:off x="1073039" y="1185621"/>
                <a:ext cx="1584960" cy="1365250"/>
              </a:xfrm>
              <a:custGeom>
                <a:avLst/>
                <a:gdLst/>
                <a:ahLst/>
                <a:cxnLst/>
                <a:rect l="l" t="t" r="r" b="b"/>
                <a:pathLst>
                  <a:path w="1584960" h="1365250">
                    <a:moveTo>
                      <a:pt x="1584629" y="0"/>
                    </a:moveTo>
                    <a:lnTo>
                      <a:pt x="1576998" y="38164"/>
                    </a:lnTo>
                    <a:lnTo>
                      <a:pt x="1566433" y="82778"/>
                    </a:lnTo>
                    <a:lnTo>
                      <a:pt x="1550454" y="141664"/>
                    </a:lnTo>
                    <a:lnTo>
                      <a:pt x="1528378" y="212762"/>
                    </a:lnTo>
                    <a:lnTo>
                      <a:pt x="1499520" y="294010"/>
                    </a:lnTo>
                    <a:lnTo>
                      <a:pt x="1463195" y="383346"/>
                    </a:lnTo>
                    <a:lnTo>
                      <a:pt x="1418719" y="478711"/>
                    </a:lnTo>
                    <a:lnTo>
                      <a:pt x="1365406" y="578041"/>
                    </a:lnTo>
                    <a:lnTo>
                      <a:pt x="1302573" y="679276"/>
                    </a:lnTo>
                    <a:lnTo>
                      <a:pt x="1229535" y="780356"/>
                    </a:lnTo>
                    <a:lnTo>
                      <a:pt x="1145608" y="879217"/>
                    </a:lnTo>
                    <a:lnTo>
                      <a:pt x="1050105" y="973800"/>
                    </a:lnTo>
                    <a:lnTo>
                      <a:pt x="942344" y="1062042"/>
                    </a:lnTo>
                    <a:lnTo>
                      <a:pt x="821639" y="1141883"/>
                    </a:lnTo>
                    <a:lnTo>
                      <a:pt x="687306" y="1211262"/>
                    </a:lnTo>
                    <a:lnTo>
                      <a:pt x="538660" y="1268116"/>
                    </a:lnTo>
                    <a:lnTo>
                      <a:pt x="375017" y="1310385"/>
                    </a:lnTo>
                    <a:lnTo>
                      <a:pt x="195692" y="1336008"/>
                    </a:lnTo>
                    <a:lnTo>
                      <a:pt x="0" y="1342923"/>
                    </a:lnTo>
                    <a:lnTo>
                      <a:pt x="10172" y="1344938"/>
                    </a:lnTo>
                    <a:lnTo>
                      <a:pt x="39381" y="1349852"/>
                    </a:lnTo>
                    <a:lnTo>
                      <a:pt x="85666" y="1355970"/>
                    </a:lnTo>
                    <a:lnTo>
                      <a:pt x="147065" y="1361593"/>
                    </a:lnTo>
                    <a:lnTo>
                      <a:pt x="221618" y="1365025"/>
                    </a:lnTo>
                    <a:lnTo>
                      <a:pt x="307362" y="1364571"/>
                    </a:lnTo>
                    <a:lnTo>
                      <a:pt x="402338" y="1358533"/>
                    </a:lnTo>
                    <a:lnTo>
                      <a:pt x="504582" y="1345215"/>
                    </a:lnTo>
                    <a:lnTo>
                      <a:pt x="612135" y="1322921"/>
                    </a:lnTo>
                    <a:lnTo>
                      <a:pt x="723034" y="1289953"/>
                    </a:lnTo>
                    <a:lnTo>
                      <a:pt x="835319" y="1244615"/>
                    </a:lnTo>
                    <a:lnTo>
                      <a:pt x="947029" y="1185211"/>
                    </a:lnTo>
                    <a:lnTo>
                      <a:pt x="1056202" y="1110044"/>
                    </a:lnTo>
                    <a:lnTo>
                      <a:pt x="1160876" y="1017417"/>
                    </a:lnTo>
                    <a:lnTo>
                      <a:pt x="1259091" y="905634"/>
                    </a:lnTo>
                    <a:lnTo>
                      <a:pt x="1348885" y="772999"/>
                    </a:lnTo>
                    <a:lnTo>
                      <a:pt x="1428297" y="617814"/>
                    </a:lnTo>
                    <a:lnTo>
                      <a:pt x="1495366" y="438384"/>
                    </a:lnTo>
                    <a:lnTo>
                      <a:pt x="1548131" y="233011"/>
                    </a:lnTo>
                    <a:lnTo>
                      <a:pt x="1584629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6"/>
              <p:cNvSpPr/>
              <p:nvPr/>
            </p:nvSpPr>
            <p:spPr>
              <a:xfrm>
                <a:off x="1120242" y="676770"/>
                <a:ext cx="903605" cy="1850389"/>
              </a:xfrm>
              <a:custGeom>
                <a:avLst/>
                <a:gdLst/>
                <a:ahLst/>
                <a:cxnLst/>
                <a:rect l="l" t="t" r="r" b="b"/>
                <a:pathLst>
                  <a:path w="903605" h="1850389">
                    <a:moveTo>
                      <a:pt x="7521" y="0"/>
                    </a:moveTo>
                    <a:lnTo>
                      <a:pt x="6543" y="9885"/>
                    </a:lnTo>
                    <a:lnTo>
                      <a:pt x="4286" y="38436"/>
                    </a:lnTo>
                    <a:lnTo>
                      <a:pt x="1766" y="83990"/>
                    </a:lnTo>
                    <a:lnTo>
                      <a:pt x="0" y="144886"/>
                    </a:lnTo>
                    <a:lnTo>
                      <a:pt x="2" y="219464"/>
                    </a:lnTo>
                    <a:lnTo>
                      <a:pt x="2791" y="306062"/>
                    </a:lnTo>
                    <a:lnTo>
                      <a:pt x="9381" y="403020"/>
                    </a:lnTo>
                    <a:lnTo>
                      <a:pt x="20789" y="508676"/>
                    </a:lnTo>
                    <a:lnTo>
                      <a:pt x="38030" y="621369"/>
                    </a:lnTo>
                    <a:lnTo>
                      <a:pt x="62121" y="739438"/>
                    </a:lnTo>
                    <a:lnTo>
                      <a:pt x="94079" y="861222"/>
                    </a:lnTo>
                    <a:lnTo>
                      <a:pt x="134918" y="985061"/>
                    </a:lnTo>
                    <a:lnTo>
                      <a:pt x="185655" y="1109292"/>
                    </a:lnTo>
                    <a:lnTo>
                      <a:pt x="247307" y="1232256"/>
                    </a:lnTo>
                    <a:lnTo>
                      <a:pt x="320889" y="1352290"/>
                    </a:lnTo>
                    <a:lnTo>
                      <a:pt x="407417" y="1467734"/>
                    </a:lnTo>
                    <a:lnTo>
                      <a:pt x="507908" y="1576927"/>
                    </a:lnTo>
                    <a:lnTo>
                      <a:pt x="623377" y="1678208"/>
                    </a:lnTo>
                    <a:lnTo>
                      <a:pt x="754841" y="1769916"/>
                    </a:lnTo>
                    <a:lnTo>
                      <a:pt x="903315" y="1850389"/>
                    </a:lnTo>
                    <a:lnTo>
                      <a:pt x="897172" y="1846425"/>
                    </a:lnTo>
                    <a:lnTo>
                      <a:pt x="879563" y="1834390"/>
                    </a:lnTo>
                    <a:lnTo>
                      <a:pt x="814882" y="1785280"/>
                    </a:lnTo>
                    <a:lnTo>
                      <a:pt x="770275" y="1747786"/>
                    </a:lnTo>
                    <a:lnTo>
                      <a:pt x="719134" y="1701388"/>
                    </a:lnTo>
                    <a:lnTo>
                      <a:pt x="662693" y="1645877"/>
                    </a:lnTo>
                    <a:lnTo>
                      <a:pt x="602184" y="1581045"/>
                    </a:lnTo>
                    <a:lnTo>
                      <a:pt x="538839" y="1506682"/>
                    </a:lnTo>
                    <a:lnTo>
                      <a:pt x="473892" y="1422580"/>
                    </a:lnTo>
                    <a:lnTo>
                      <a:pt x="408575" y="1328531"/>
                    </a:lnTo>
                    <a:lnTo>
                      <a:pt x="344122" y="1224325"/>
                    </a:lnTo>
                    <a:lnTo>
                      <a:pt x="281765" y="1109754"/>
                    </a:lnTo>
                    <a:lnTo>
                      <a:pt x="222738" y="984610"/>
                    </a:lnTo>
                    <a:lnTo>
                      <a:pt x="168272" y="848682"/>
                    </a:lnTo>
                    <a:lnTo>
                      <a:pt x="119601" y="701763"/>
                    </a:lnTo>
                    <a:lnTo>
                      <a:pt x="77957" y="543644"/>
                    </a:lnTo>
                    <a:lnTo>
                      <a:pt x="44574" y="374117"/>
                    </a:lnTo>
                    <a:lnTo>
                      <a:pt x="20684" y="192971"/>
                    </a:lnTo>
                    <a:lnTo>
                      <a:pt x="752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3"/>
              <p:cNvSpPr/>
              <p:nvPr/>
            </p:nvSpPr>
            <p:spPr>
              <a:xfrm>
                <a:off x="1261659" y="548589"/>
                <a:ext cx="688975" cy="2056764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2056764">
                    <a:moveTo>
                      <a:pt x="449211" y="0"/>
                    </a:moveTo>
                    <a:lnTo>
                      <a:pt x="473981" y="68522"/>
                    </a:lnTo>
                    <a:lnTo>
                      <a:pt x="489599" y="119491"/>
                    </a:lnTo>
                    <a:lnTo>
                      <a:pt x="506618" y="183068"/>
                    </a:lnTo>
                    <a:lnTo>
                      <a:pt x="523671" y="258381"/>
                    </a:lnTo>
                    <a:lnTo>
                      <a:pt x="539389" y="344558"/>
                    </a:lnTo>
                    <a:lnTo>
                      <a:pt x="552406" y="440725"/>
                    </a:lnTo>
                    <a:lnTo>
                      <a:pt x="561353" y="546010"/>
                    </a:lnTo>
                    <a:lnTo>
                      <a:pt x="564862" y="659541"/>
                    </a:lnTo>
                    <a:lnTo>
                      <a:pt x="561566" y="780443"/>
                    </a:lnTo>
                    <a:lnTo>
                      <a:pt x="550098" y="907845"/>
                    </a:lnTo>
                    <a:lnTo>
                      <a:pt x="529089" y="1040874"/>
                    </a:lnTo>
                    <a:lnTo>
                      <a:pt x="497171" y="1178656"/>
                    </a:lnTo>
                    <a:lnTo>
                      <a:pt x="452978" y="1320320"/>
                    </a:lnTo>
                    <a:lnTo>
                      <a:pt x="395140" y="1464992"/>
                    </a:lnTo>
                    <a:lnTo>
                      <a:pt x="322292" y="1611799"/>
                    </a:lnTo>
                    <a:lnTo>
                      <a:pt x="233064" y="1759870"/>
                    </a:lnTo>
                    <a:lnTo>
                      <a:pt x="126089" y="1908330"/>
                    </a:lnTo>
                    <a:lnTo>
                      <a:pt x="0" y="2056307"/>
                    </a:lnTo>
                    <a:lnTo>
                      <a:pt x="8485" y="2049380"/>
                    </a:lnTo>
                    <a:lnTo>
                      <a:pt x="69398" y="1995651"/>
                    </a:lnTo>
                    <a:lnTo>
                      <a:pt x="117174" y="1949979"/>
                    </a:lnTo>
                    <a:lnTo>
                      <a:pt x="173396" y="1892520"/>
                    </a:lnTo>
                    <a:lnTo>
                      <a:pt x="235740" y="1823839"/>
                    </a:lnTo>
                    <a:lnTo>
                      <a:pt x="301880" y="1744501"/>
                    </a:lnTo>
                    <a:lnTo>
                      <a:pt x="369491" y="1655069"/>
                    </a:lnTo>
                    <a:lnTo>
                      <a:pt x="436248" y="1556108"/>
                    </a:lnTo>
                    <a:lnTo>
                      <a:pt x="499825" y="1448182"/>
                    </a:lnTo>
                    <a:lnTo>
                      <a:pt x="557899" y="1331856"/>
                    </a:lnTo>
                    <a:lnTo>
                      <a:pt x="608142" y="1207693"/>
                    </a:lnTo>
                    <a:lnTo>
                      <a:pt x="648231" y="1076258"/>
                    </a:lnTo>
                    <a:lnTo>
                      <a:pt x="675840" y="938116"/>
                    </a:lnTo>
                    <a:lnTo>
                      <a:pt x="688644" y="793830"/>
                    </a:lnTo>
                    <a:lnTo>
                      <a:pt x="684319" y="643965"/>
                    </a:lnTo>
                    <a:lnTo>
                      <a:pt x="660537" y="489085"/>
                    </a:lnTo>
                    <a:lnTo>
                      <a:pt x="614976" y="329755"/>
                    </a:lnTo>
                    <a:lnTo>
                      <a:pt x="545309" y="166538"/>
                    </a:lnTo>
                    <a:lnTo>
                      <a:pt x="44921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9"/>
              <p:cNvSpPr/>
              <p:nvPr/>
            </p:nvSpPr>
            <p:spPr>
              <a:xfrm>
                <a:off x="772465" y="2174830"/>
                <a:ext cx="405130" cy="40513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10"/>
              <p:cNvSpPr/>
              <p:nvPr/>
            </p:nvSpPr>
            <p:spPr>
              <a:xfrm>
                <a:off x="1983695" y="2452574"/>
                <a:ext cx="263525" cy="26289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11"/>
              <p:cNvSpPr/>
              <p:nvPr/>
            </p:nvSpPr>
            <p:spPr>
              <a:xfrm>
                <a:off x="1565130" y="432211"/>
                <a:ext cx="194310" cy="19431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15"/>
              <p:cNvSpPr/>
              <p:nvPr/>
            </p:nvSpPr>
            <p:spPr>
              <a:xfrm>
                <a:off x="598488" y="922194"/>
                <a:ext cx="349885" cy="349885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16"/>
              <p:cNvSpPr/>
              <p:nvPr/>
            </p:nvSpPr>
            <p:spPr>
              <a:xfrm>
                <a:off x="2439509" y="2004129"/>
                <a:ext cx="216535" cy="21590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12"/>
              <p:cNvSpPr/>
              <p:nvPr/>
            </p:nvSpPr>
            <p:spPr>
              <a:xfrm>
                <a:off x="1694618" y="1126556"/>
                <a:ext cx="411480" cy="41148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13"/>
              <p:cNvSpPr/>
              <p:nvPr/>
            </p:nvSpPr>
            <p:spPr>
              <a:xfrm>
                <a:off x="2502621" y="1005472"/>
                <a:ext cx="216535" cy="215900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14"/>
              <p:cNvSpPr/>
              <p:nvPr/>
            </p:nvSpPr>
            <p:spPr>
              <a:xfrm>
                <a:off x="1861260" y="481948"/>
                <a:ext cx="129539" cy="128905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353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-5899"/>
            <a:ext cx="9144001" cy="362383"/>
            <a:chOff x="-1" y="-5899"/>
            <a:chExt cx="9144001" cy="362383"/>
          </a:xfrm>
        </p:grpSpPr>
        <p:sp>
          <p:nvSpPr>
            <p:cNvPr id="30" name="Rectangle 2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CDS.IISc.ac.in  |  Department of Computational and Data Sciences</a:t>
              </a: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2" name="Picture 3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tangle 3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pic>
          <p:nvPicPr>
            <p:cNvPr id="43" name="Picture 42"/>
            <p:cNvPicPr>
              <a:picLocks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68785" y="-589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38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CDS.IISc.ac.in  |  Department of Computational and Data Sciences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2" name="Picture 2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 userDrawn="1"/>
          </p:nvGrpSpPr>
          <p:grpSpPr>
            <a:xfrm>
              <a:off x="380015" y="-3516"/>
              <a:ext cx="334365" cy="360000"/>
              <a:chOff x="598488" y="432211"/>
              <a:chExt cx="2120668" cy="2283253"/>
            </a:xfrm>
          </p:grpSpPr>
          <p:sp>
            <p:nvSpPr>
              <p:cNvPr id="45" name="object 8"/>
              <p:cNvSpPr/>
              <p:nvPr/>
            </p:nvSpPr>
            <p:spPr>
              <a:xfrm>
                <a:off x="1205052" y="2584170"/>
                <a:ext cx="73660" cy="73025"/>
              </a:xfrm>
              <a:custGeom>
                <a:avLst/>
                <a:gdLst/>
                <a:ahLst/>
                <a:cxnLst/>
                <a:rect l="l" t="t" r="r" b="b"/>
                <a:pathLst>
                  <a:path w="73659" h="73025">
                    <a:moveTo>
                      <a:pt x="39627" y="0"/>
                    </a:moveTo>
                    <a:lnTo>
                      <a:pt x="5051" y="17194"/>
                    </a:lnTo>
                    <a:lnTo>
                      <a:pt x="0" y="40554"/>
                    </a:lnTo>
                    <a:lnTo>
                      <a:pt x="3351" y="52202"/>
                    </a:lnTo>
                    <a:lnTo>
                      <a:pt x="10620" y="62446"/>
                    </a:lnTo>
                    <a:lnTo>
                      <a:pt x="17885" y="68116"/>
                    </a:lnTo>
                    <a:lnTo>
                      <a:pt x="29208" y="72513"/>
                    </a:lnTo>
                    <a:lnTo>
                      <a:pt x="41203" y="73008"/>
                    </a:lnTo>
                    <a:lnTo>
                      <a:pt x="52855" y="69591"/>
                    </a:lnTo>
                    <a:lnTo>
                      <a:pt x="63151" y="62251"/>
                    </a:lnTo>
                    <a:lnTo>
                      <a:pt x="69973" y="52632"/>
                    </a:lnTo>
                    <a:lnTo>
                      <a:pt x="73200" y="41606"/>
                    </a:lnTo>
                    <a:lnTo>
                      <a:pt x="72685" y="29895"/>
                    </a:lnTo>
                    <a:lnTo>
                      <a:pt x="68279" y="18223"/>
                    </a:lnTo>
                    <a:lnTo>
                      <a:pt x="59835" y="7312"/>
                    </a:lnTo>
                    <a:lnTo>
                      <a:pt x="50338" y="1961"/>
                    </a:lnTo>
                    <a:lnTo>
                      <a:pt x="39627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bk object 16"/>
              <p:cNvSpPr/>
              <p:nvPr/>
            </p:nvSpPr>
            <p:spPr>
              <a:xfrm>
                <a:off x="1962839" y="577608"/>
                <a:ext cx="667385" cy="1985010"/>
              </a:xfrm>
              <a:custGeom>
                <a:avLst/>
                <a:gdLst/>
                <a:ahLst/>
                <a:cxnLst/>
                <a:rect l="l" t="t" r="r" b="b"/>
                <a:pathLst>
                  <a:path w="667385" h="1985010">
                    <a:moveTo>
                      <a:pt x="0" y="0"/>
                    </a:moveTo>
                    <a:lnTo>
                      <a:pt x="72899" y="55445"/>
                    </a:lnTo>
                    <a:lnTo>
                      <a:pt x="139199" y="113673"/>
                    </a:lnTo>
                    <a:lnTo>
                      <a:pt x="199209" y="174074"/>
                    </a:lnTo>
                    <a:lnTo>
                      <a:pt x="253237" y="236039"/>
                    </a:lnTo>
                    <a:lnTo>
                      <a:pt x="301594" y="298962"/>
                    </a:lnTo>
                    <a:lnTo>
                      <a:pt x="344589" y="362233"/>
                    </a:lnTo>
                    <a:lnTo>
                      <a:pt x="382531" y="425245"/>
                    </a:lnTo>
                    <a:lnTo>
                      <a:pt x="415730" y="487388"/>
                    </a:lnTo>
                    <a:lnTo>
                      <a:pt x="444494" y="548056"/>
                    </a:lnTo>
                    <a:lnTo>
                      <a:pt x="469134" y="606639"/>
                    </a:lnTo>
                    <a:lnTo>
                      <a:pt x="489959" y="662529"/>
                    </a:lnTo>
                    <a:lnTo>
                      <a:pt x="507278" y="715119"/>
                    </a:lnTo>
                    <a:lnTo>
                      <a:pt x="521401" y="763799"/>
                    </a:lnTo>
                    <a:lnTo>
                      <a:pt x="532637" y="807962"/>
                    </a:lnTo>
                    <a:lnTo>
                      <a:pt x="541296" y="847000"/>
                    </a:lnTo>
                    <a:lnTo>
                      <a:pt x="552118" y="907265"/>
                    </a:lnTo>
                    <a:lnTo>
                      <a:pt x="556755" y="944016"/>
                    </a:lnTo>
                    <a:lnTo>
                      <a:pt x="556039" y="1047664"/>
                    </a:lnTo>
                    <a:lnTo>
                      <a:pt x="550684" y="1145660"/>
                    </a:lnTo>
                    <a:lnTo>
                      <a:pt x="541196" y="1238040"/>
                    </a:lnTo>
                    <a:lnTo>
                      <a:pt x="528080" y="1324842"/>
                    </a:lnTo>
                    <a:lnTo>
                      <a:pt x="511842" y="1406101"/>
                    </a:lnTo>
                    <a:lnTo>
                      <a:pt x="492988" y="1481853"/>
                    </a:lnTo>
                    <a:lnTo>
                      <a:pt x="472024" y="1552136"/>
                    </a:lnTo>
                    <a:lnTo>
                      <a:pt x="449453" y="1616986"/>
                    </a:lnTo>
                    <a:lnTo>
                      <a:pt x="425784" y="1676438"/>
                    </a:lnTo>
                    <a:lnTo>
                      <a:pt x="401520" y="1730530"/>
                    </a:lnTo>
                    <a:lnTo>
                      <a:pt x="377167" y="1779298"/>
                    </a:lnTo>
                    <a:lnTo>
                      <a:pt x="353231" y="1822777"/>
                    </a:lnTo>
                    <a:lnTo>
                      <a:pt x="330218" y="1861005"/>
                    </a:lnTo>
                    <a:lnTo>
                      <a:pt x="308633" y="1894018"/>
                    </a:lnTo>
                    <a:lnTo>
                      <a:pt x="271770" y="1944544"/>
                    </a:lnTo>
                    <a:lnTo>
                      <a:pt x="246686" y="1974646"/>
                    </a:lnTo>
                    <a:lnTo>
                      <a:pt x="237426" y="1984616"/>
                    </a:lnTo>
                    <a:lnTo>
                      <a:pt x="299925" y="1940762"/>
                    </a:lnTo>
                    <a:lnTo>
                      <a:pt x="356056" y="1890351"/>
                    </a:lnTo>
                    <a:lnTo>
                      <a:pt x="406161" y="1834335"/>
                    </a:lnTo>
                    <a:lnTo>
                      <a:pt x="450581" y="1773667"/>
                    </a:lnTo>
                    <a:lnTo>
                      <a:pt x="489661" y="1709299"/>
                    </a:lnTo>
                    <a:lnTo>
                      <a:pt x="523740" y="1642183"/>
                    </a:lnTo>
                    <a:lnTo>
                      <a:pt x="553161" y="1573272"/>
                    </a:lnTo>
                    <a:lnTo>
                      <a:pt x="578266" y="1503516"/>
                    </a:lnTo>
                    <a:lnTo>
                      <a:pt x="599398" y="1433869"/>
                    </a:lnTo>
                    <a:lnTo>
                      <a:pt x="616897" y="1365283"/>
                    </a:lnTo>
                    <a:lnTo>
                      <a:pt x="631107" y="1298710"/>
                    </a:lnTo>
                    <a:lnTo>
                      <a:pt x="642369" y="1235101"/>
                    </a:lnTo>
                    <a:lnTo>
                      <a:pt x="651025" y="1175410"/>
                    </a:lnTo>
                    <a:lnTo>
                      <a:pt x="657417" y="1120589"/>
                    </a:lnTo>
                    <a:lnTo>
                      <a:pt x="661888" y="1071589"/>
                    </a:lnTo>
                    <a:lnTo>
                      <a:pt x="664779" y="1029363"/>
                    </a:lnTo>
                    <a:lnTo>
                      <a:pt x="667189" y="969042"/>
                    </a:lnTo>
                    <a:lnTo>
                      <a:pt x="667393" y="952850"/>
                    </a:lnTo>
                    <a:lnTo>
                      <a:pt x="667385" y="947242"/>
                    </a:lnTo>
                    <a:lnTo>
                      <a:pt x="647153" y="834291"/>
                    </a:lnTo>
                    <a:lnTo>
                      <a:pt x="621068" y="730297"/>
                    </a:lnTo>
                    <a:lnTo>
                      <a:pt x="589873" y="634920"/>
                    </a:lnTo>
                    <a:lnTo>
                      <a:pt x="554314" y="547815"/>
                    </a:lnTo>
                    <a:lnTo>
                      <a:pt x="515137" y="468642"/>
                    </a:lnTo>
                    <a:lnTo>
                      <a:pt x="473086" y="397057"/>
                    </a:lnTo>
                    <a:lnTo>
                      <a:pt x="428907" y="332719"/>
                    </a:lnTo>
                    <a:lnTo>
                      <a:pt x="383345" y="275285"/>
                    </a:lnTo>
                    <a:lnTo>
                      <a:pt x="337146" y="224413"/>
                    </a:lnTo>
                    <a:lnTo>
                      <a:pt x="291053" y="179760"/>
                    </a:lnTo>
                    <a:lnTo>
                      <a:pt x="245814" y="140985"/>
                    </a:lnTo>
                    <a:lnTo>
                      <a:pt x="202173" y="107744"/>
                    </a:lnTo>
                    <a:lnTo>
                      <a:pt x="160874" y="79696"/>
                    </a:lnTo>
                    <a:lnTo>
                      <a:pt x="122665" y="56498"/>
                    </a:lnTo>
                    <a:lnTo>
                      <a:pt x="88289" y="37808"/>
                    </a:lnTo>
                    <a:lnTo>
                      <a:pt x="34019" y="12584"/>
                    </a:lnTo>
                    <a:lnTo>
                      <a:pt x="4028" y="12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bk object 18"/>
              <p:cNvSpPr/>
              <p:nvPr/>
            </p:nvSpPr>
            <p:spPr>
              <a:xfrm>
                <a:off x="798262" y="732992"/>
                <a:ext cx="1520190" cy="1545590"/>
              </a:xfrm>
              <a:custGeom>
                <a:avLst/>
                <a:gdLst/>
                <a:ahLst/>
                <a:cxnLst/>
                <a:rect l="l" t="t" r="r" b="b"/>
                <a:pathLst>
                  <a:path w="1520189" h="1545589">
                    <a:moveTo>
                      <a:pt x="820" y="1503114"/>
                    </a:moveTo>
                    <a:lnTo>
                      <a:pt x="694" y="1505363"/>
                    </a:lnTo>
                    <a:lnTo>
                      <a:pt x="0" y="1534954"/>
                    </a:lnTo>
                    <a:lnTo>
                      <a:pt x="37" y="1545273"/>
                    </a:lnTo>
                    <a:lnTo>
                      <a:pt x="820" y="1503114"/>
                    </a:lnTo>
                    <a:close/>
                  </a:path>
                  <a:path w="1520189" h="1545589">
                    <a:moveTo>
                      <a:pt x="1276047" y="0"/>
                    </a:moveTo>
                    <a:lnTo>
                      <a:pt x="1182981" y="4203"/>
                    </a:lnTo>
                    <a:lnTo>
                      <a:pt x="1080725" y="14886"/>
                    </a:lnTo>
                    <a:lnTo>
                      <a:pt x="971664" y="33811"/>
                    </a:lnTo>
                    <a:lnTo>
                      <a:pt x="858182" y="62739"/>
                    </a:lnTo>
                    <a:lnTo>
                      <a:pt x="742664" y="103434"/>
                    </a:lnTo>
                    <a:lnTo>
                      <a:pt x="627493" y="157658"/>
                    </a:lnTo>
                    <a:lnTo>
                      <a:pt x="515054" y="227173"/>
                    </a:lnTo>
                    <a:lnTo>
                      <a:pt x="407733" y="313741"/>
                    </a:lnTo>
                    <a:lnTo>
                      <a:pt x="307912" y="419126"/>
                    </a:lnTo>
                    <a:lnTo>
                      <a:pt x="217977" y="545089"/>
                    </a:lnTo>
                    <a:lnTo>
                      <a:pt x="140311" y="693394"/>
                    </a:lnTo>
                    <a:lnTo>
                      <a:pt x="77300" y="865802"/>
                    </a:lnTo>
                    <a:lnTo>
                      <a:pt x="31328" y="1064077"/>
                    </a:lnTo>
                    <a:lnTo>
                      <a:pt x="4779" y="1289979"/>
                    </a:lnTo>
                    <a:lnTo>
                      <a:pt x="820" y="1503114"/>
                    </a:lnTo>
                    <a:lnTo>
                      <a:pt x="3332" y="1458550"/>
                    </a:lnTo>
                    <a:lnTo>
                      <a:pt x="9127" y="1396566"/>
                    </a:lnTo>
                    <a:lnTo>
                      <a:pt x="19289" y="1321461"/>
                    </a:lnTo>
                    <a:lnTo>
                      <a:pt x="35032" y="1235286"/>
                    </a:lnTo>
                    <a:lnTo>
                      <a:pt x="57567" y="1140089"/>
                    </a:lnTo>
                    <a:lnTo>
                      <a:pt x="88106" y="1037922"/>
                    </a:lnTo>
                    <a:lnTo>
                      <a:pt x="127862" y="930834"/>
                    </a:lnTo>
                    <a:lnTo>
                      <a:pt x="178045" y="820876"/>
                    </a:lnTo>
                    <a:lnTo>
                      <a:pt x="239869" y="710098"/>
                    </a:lnTo>
                    <a:lnTo>
                      <a:pt x="314545" y="600551"/>
                    </a:lnTo>
                    <a:lnTo>
                      <a:pt x="403286" y="494283"/>
                    </a:lnTo>
                    <a:lnTo>
                      <a:pt x="507302" y="393347"/>
                    </a:lnTo>
                    <a:lnTo>
                      <a:pt x="627807" y="299791"/>
                    </a:lnTo>
                    <a:lnTo>
                      <a:pt x="766012" y="215665"/>
                    </a:lnTo>
                    <a:lnTo>
                      <a:pt x="923129" y="143022"/>
                    </a:lnTo>
                    <a:lnTo>
                      <a:pt x="1100371" y="83909"/>
                    </a:lnTo>
                    <a:lnTo>
                      <a:pt x="1298949" y="40378"/>
                    </a:lnTo>
                    <a:lnTo>
                      <a:pt x="1520075" y="14478"/>
                    </a:lnTo>
                    <a:lnTo>
                      <a:pt x="1508724" y="12724"/>
                    </a:lnTo>
                    <a:lnTo>
                      <a:pt x="1476262" y="8637"/>
                    </a:lnTo>
                    <a:lnTo>
                      <a:pt x="1425072" y="3979"/>
                    </a:lnTo>
                    <a:lnTo>
                      <a:pt x="1357539" y="512"/>
                    </a:lnTo>
                    <a:lnTo>
                      <a:pt x="1276047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bk object 19"/>
              <p:cNvSpPr/>
              <p:nvPr/>
            </p:nvSpPr>
            <p:spPr>
              <a:xfrm>
                <a:off x="907837" y="1023442"/>
                <a:ext cx="1642745" cy="328930"/>
              </a:xfrm>
              <a:custGeom>
                <a:avLst/>
                <a:gdLst/>
                <a:ahLst/>
                <a:cxnLst/>
                <a:rect l="l" t="t" r="r" b="b"/>
                <a:pathLst>
                  <a:path w="1642745" h="328930">
                    <a:moveTo>
                      <a:pt x="0" y="0"/>
                    </a:moveTo>
                    <a:lnTo>
                      <a:pt x="53279" y="37931"/>
                    </a:lnTo>
                    <a:lnTo>
                      <a:pt x="93011" y="63744"/>
                    </a:lnTo>
                    <a:lnTo>
                      <a:pt x="142663" y="93835"/>
                    </a:lnTo>
                    <a:lnTo>
                      <a:pt x="201595" y="126820"/>
                    </a:lnTo>
                    <a:lnTo>
                      <a:pt x="269165" y="161315"/>
                    </a:lnTo>
                    <a:lnTo>
                      <a:pt x="344734" y="195938"/>
                    </a:lnTo>
                    <a:lnTo>
                      <a:pt x="427662" y="229304"/>
                    </a:lnTo>
                    <a:lnTo>
                      <a:pt x="517309" y="260029"/>
                    </a:lnTo>
                    <a:lnTo>
                      <a:pt x="613034" y="286730"/>
                    </a:lnTo>
                    <a:lnTo>
                      <a:pt x="714197" y="308022"/>
                    </a:lnTo>
                    <a:lnTo>
                      <a:pt x="820159" y="322523"/>
                    </a:lnTo>
                    <a:lnTo>
                      <a:pt x="930278" y="328849"/>
                    </a:lnTo>
                    <a:lnTo>
                      <a:pt x="1043916" y="325615"/>
                    </a:lnTo>
                    <a:lnTo>
                      <a:pt x="1160431" y="311438"/>
                    </a:lnTo>
                    <a:lnTo>
                      <a:pt x="1279183" y="284935"/>
                    </a:lnTo>
                    <a:lnTo>
                      <a:pt x="1399534" y="244721"/>
                    </a:lnTo>
                    <a:lnTo>
                      <a:pt x="1473085" y="211186"/>
                    </a:lnTo>
                    <a:lnTo>
                      <a:pt x="875165" y="211186"/>
                    </a:lnTo>
                    <a:lnTo>
                      <a:pt x="767774" y="207492"/>
                    </a:lnTo>
                    <a:lnTo>
                      <a:pt x="657977" y="198726"/>
                    </a:lnTo>
                    <a:lnTo>
                      <a:pt x="546691" y="184182"/>
                    </a:lnTo>
                    <a:lnTo>
                      <a:pt x="434831" y="163150"/>
                    </a:lnTo>
                    <a:lnTo>
                      <a:pt x="323316" y="134924"/>
                    </a:lnTo>
                    <a:lnTo>
                      <a:pt x="213061" y="98796"/>
                    </a:lnTo>
                    <a:lnTo>
                      <a:pt x="104983" y="54057"/>
                    </a:lnTo>
                    <a:lnTo>
                      <a:pt x="0" y="0"/>
                    </a:lnTo>
                    <a:close/>
                  </a:path>
                  <a:path w="1642745" h="328930">
                    <a:moveTo>
                      <a:pt x="1642465" y="117627"/>
                    </a:moveTo>
                    <a:lnTo>
                      <a:pt x="1582133" y="133030"/>
                    </a:lnTo>
                    <a:lnTo>
                      <a:pt x="1537653" y="143123"/>
                    </a:lnTo>
                    <a:lnTo>
                      <a:pt x="1482515" y="154515"/>
                    </a:lnTo>
                    <a:lnTo>
                      <a:pt x="1417638" y="166499"/>
                    </a:lnTo>
                    <a:lnTo>
                      <a:pt x="1343937" y="178367"/>
                    </a:lnTo>
                    <a:lnTo>
                      <a:pt x="1262303" y="189413"/>
                    </a:lnTo>
                    <a:lnTo>
                      <a:pt x="1173731" y="198922"/>
                    </a:lnTo>
                    <a:lnTo>
                      <a:pt x="1079060" y="206194"/>
                    </a:lnTo>
                    <a:lnTo>
                      <a:pt x="979232" y="210518"/>
                    </a:lnTo>
                    <a:lnTo>
                      <a:pt x="875165" y="211186"/>
                    </a:lnTo>
                    <a:lnTo>
                      <a:pt x="1473085" y="211186"/>
                    </a:lnTo>
                    <a:lnTo>
                      <a:pt x="1520846" y="189410"/>
                    </a:lnTo>
                    <a:lnTo>
                      <a:pt x="1642465" y="117627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bk object 20"/>
              <p:cNvSpPr/>
              <p:nvPr/>
            </p:nvSpPr>
            <p:spPr>
              <a:xfrm>
                <a:off x="700370" y="1230909"/>
                <a:ext cx="1769110" cy="1014730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014730">
                    <a:moveTo>
                      <a:pt x="0" y="0"/>
                    </a:moveTo>
                    <a:lnTo>
                      <a:pt x="78777" y="210379"/>
                    </a:lnTo>
                    <a:lnTo>
                      <a:pt x="167918" y="390957"/>
                    </a:lnTo>
                    <a:lnTo>
                      <a:pt x="265866" y="543789"/>
                    </a:lnTo>
                    <a:lnTo>
                      <a:pt x="371062" y="670932"/>
                    </a:lnTo>
                    <a:lnTo>
                      <a:pt x="481951" y="774441"/>
                    </a:lnTo>
                    <a:lnTo>
                      <a:pt x="596973" y="856373"/>
                    </a:lnTo>
                    <a:lnTo>
                      <a:pt x="714571" y="918782"/>
                    </a:lnTo>
                    <a:lnTo>
                      <a:pt x="833189" y="963726"/>
                    </a:lnTo>
                    <a:lnTo>
                      <a:pt x="951268" y="993259"/>
                    </a:lnTo>
                    <a:lnTo>
                      <a:pt x="1067250" y="1009438"/>
                    </a:lnTo>
                    <a:lnTo>
                      <a:pt x="1179579" y="1014319"/>
                    </a:lnTo>
                    <a:lnTo>
                      <a:pt x="1286697" y="1009958"/>
                    </a:lnTo>
                    <a:lnTo>
                      <a:pt x="1387045" y="998410"/>
                    </a:lnTo>
                    <a:lnTo>
                      <a:pt x="1479067" y="981732"/>
                    </a:lnTo>
                    <a:lnTo>
                      <a:pt x="1530685" y="969318"/>
                    </a:lnTo>
                    <a:lnTo>
                      <a:pt x="1301323" y="969318"/>
                    </a:lnTo>
                    <a:lnTo>
                      <a:pt x="1159559" y="955183"/>
                    </a:lnTo>
                    <a:lnTo>
                      <a:pt x="1025147" y="924372"/>
                    </a:lnTo>
                    <a:lnTo>
                      <a:pt x="898247" y="879150"/>
                    </a:lnTo>
                    <a:lnTo>
                      <a:pt x="779018" y="821779"/>
                    </a:lnTo>
                    <a:lnTo>
                      <a:pt x="667620" y="754522"/>
                    </a:lnTo>
                    <a:lnTo>
                      <a:pt x="564215" y="679642"/>
                    </a:lnTo>
                    <a:lnTo>
                      <a:pt x="468961" y="599401"/>
                    </a:lnTo>
                    <a:lnTo>
                      <a:pt x="382020" y="516063"/>
                    </a:lnTo>
                    <a:lnTo>
                      <a:pt x="303550" y="431891"/>
                    </a:lnTo>
                    <a:lnTo>
                      <a:pt x="233713" y="349146"/>
                    </a:lnTo>
                    <a:lnTo>
                      <a:pt x="172668" y="270092"/>
                    </a:lnTo>
                    <a:lnTo>
                      <a:pt x="120575" y="196992"/>
                    </a:lnTo>
                    <a:lnTo>
                      <a:pt x="77595" y="132109"/>
                    </a:lnTo>
                    <a:lnTo>
                      <a:pt x="43887" y="77705"/>
                    </a:lnTo>
                    <a:lnTo>
                      <a:pt x="19612" y="36044"/>
                    </a:lnTo>
                    <a:lnTo>
                      <a:pt x="4929" y="9388"/>
                    </a:lnTo>
                    <a:lnTo>
                      <a:pt x="0" y="0"/>
                    </a:lnTo>
                    <a:close/>
                  </a:path>
                  <a:path w="1769110" h="1014730">
                    <a:moveTo>
                      <a:pt x="1769122" y="889050"/>
                    </a:moveTo>
                    <a:lnTo>
                      <a:pt x="1606265" y="938515"/>
                    </a:lnTo>
                    <a:lnTo>
                      <a:pt x="1450278" y="964517"/>
                    </a:lnTo>
                    <a:lnTo>
                      <a:pt x="1301323" y="969318"/>
                    </a:lnTo>
                    <a:lnTo>
                      <a:pt x="1530685" y="969318"/>
                    </a:lnTo>
                    <a:lnTo>
                      <a:pt x="1631902" y="941207"/>
                    </a:lnTo>
                    <a:lnTo>
                      <a:pt x="1689599" y="921472"/>
                    </a:lnTo>
                    <a:lnTo>
                      <a:pt x="1732740" y="904831"/>
                    </a:lnTo>
                    <a:lnTo>
                      <a:pt x="1759767" y="893338"/>
                    </a:lnTo>
                    <a:lnTo>
                      <a:pt x="1769122" y="889050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bk object 21"/>
              <p:cNvSpPr/>
              <p:nvPr/>
            </p:nvSpPr>
            <p:spPr>
              <a:xfrm>
                <a:off x="1073039" y="1185621"/>
                <a:ext cx="1584960" cy="1365250"/>
              </a:xfrm>
              <a:custGeom>
                <a:avLst/>
                <a:gdLst/>
                <a:ahLst/>
                <a:cxnLst/>
                <a:rect l="l" t="t" r="r" b="b"/>
                <a:pathLst>
                  <a:path w="1584960" h="1365250">
                    <a:moveTo>
                      <a:pt x="1584629" y="0"/>
                    </a:moveTo>
                    <a:lnTo>
                      <a:pt x="1576998" y="38164"/>
                    </a:lnTo>
                    <a:lnTo>
                      <a:pt x="1566433" y="82778"/>
                    </a:lnTo>
                    <a:lnTo>
                      <a:pt x="1550454" y="141664"/>
                    </a:lnTo>
                    <a:lnTo>
                      <a:pt x="1528378" y="212762"/>
                    </a:lnTo>
                    <a:lnTo>
                      <a:pt x="1499520" y="294010"/>
                    </a:lnTo>
                    <a:lnTo>
                      <a:pt x="1463195" y="383346"/>
                    </a:lnTo>
                    <a:lnTo>
                      <a:pt x="1418719" y="478711"/>
                    </a:lnTo>
                    <a:lnTo>
                      <a:pt x="1365406" y="578041"/>
                    </a:lnTo>
                    <a:lnTo>
                      <a:pt x="1302573" y="679276"/>
                    </a:lnTo>
                    <a:lnTo>
                      <a:pt x="1229535" y="780356"/>
                    </a:lnTo>
                    <a:lnTo>
                      <a:pt x="1145608" y="879217"/>
                    </a:lnTo>
                    <a:lnTo>
                      <a:pt x="1050105" y="973800"/>
                    </a:lnTo>
                    <a:lnTo>
                      <a:pt x="942344" y="1062042"/>
                    </a:lnTo>
                    <a:lnTo>
                      <a:pt x="821639" y="1141883"/>
                    </a:lnTo>
                    <a:lnTo>
                      <a:pt x="687306" y="1211262"/>
                    </a:lnTo>
                    <a:lnTo>
                      <a:pt x="538660" y="1268116"/>
                    </a:lnTo>
                    <a:lnTo>
                      <a:pt x="375017" y="1310385"/>
                    </a:lnTo>
                    <a:lnTo>
                      <a:pt x="195692" y="1336008"/>
                    </a:lnTo>
                    <a:lnTo>
                      <a:pt x="0" y="1342923"/>
                    </a:lnTo>
                    <a:lnTo>
                      <a:pt x="10172" y="1344938"/>
                    </a:lnTo>
                    <a:lnTo>
                      <a:pt x="39381" y="1349852"/>
                    </a:lnTo>
                    <a:lnTo>
                      <a:pt x="85666" y="1355970"/>
                    </a:lnTo>
                    <a:lnTo>
                      <a:pt x="147065" y="1361593"/>
                    </a:lnTo>
                    <a:lnTo>
                      <a:pt x="221618" y="1365025"/>
                    </a:lnTo>
                    <a:lnTo>
                      <a:pt x="307362" y="1364571"/>
                    </a:lnTo>
                    <a:lnTo>
                      <a:pt x="402338" y="1358533"/>
                    </a:lnTo>
                    <a:lnTo>
                      <a:pt x="504582" y="1345215"/>
                    </a:lnTo>
                    <a:lnTo>
                      <a:pt x="612135" y="1322921"/>
                    </a:lnTo>
                    <a:lnTo>
                      <a:pt x="723034" y="1289953"/>
                    </a:lnTo>
                    <a:lnTo>
                      <a:pt x="835319" y="1244615"/>
                    </a:lnTo>
                    <a:lnTo>
                      <a:pt x="947029" y="1185211"/>
                    </a:lnTo>
                    <a:lnTo>
                      <a:pt x="1056202" y="1110044"/>
                    </a:lnTo>
                    <a:lnTo>
                      <a:pt x="1160876" y="1017417"/>
                    </a:lnTo>
                    <a:lnTo>
                      <a:pt x="1259091" y="905634"/>
                    </a:lnTo>
                    <a:lnTo>
                      <a:pt x="1348885" y="772999"/>
                    </a:lnTo>
                    <a:lnTo>
                      <a:pt x="1428297" y="617814"/>
                    </a:lnTo>
                    <a:lnTo>
                      <a:pt x="1495366" y="438384"/>
                    </a:lnTo>
                    <a:lnTo>
                      <a:pt x="1548131" y="233011"/>
                    </a:lnTo>
                    <a:lnTo>
                      <a:pt x="1584629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6"/>
              <p:cNvSpPr/>
              <p:nvPr/>
            </p:nvSpPr>
            <p:spPr>
              <a:xfrm>
                <a:off x="1120242" y="676770"/>
                <a:ext cx="903605" cy="1850389"/>
              </a:xfrm>
              <a:custGeom>
                <a:avLst/>
                <a:gdLst/>
                <a:ahLst/>
                <a:cxnLst/>
                <a:rect l="l" t="t" r="r" b="b"/>
                <a:pathLst>
                  <a:path w="903605" h="1850389">
                    <a:moveTo>
                      <a:pt x="7521" y="0"/>
                    </a:moveTo>
                    <a:lnTo>
                      <a:pt x="6543" y="9885"/>
                    </a:lnTo>
                    <a:lnTo>
                      <a:pt x="4286" y="38436"/>
                    </a:lnTo>
                    <a:lnTo>
                      <a:pt x="1766" y="83990"/>
                    </a:lnTo>
                    <a:lnTo>
                      <a:pt x="0" y="144886"/>
                    </a:lnTo>
                    <a:lnTo>
                      <a:pt x="2" y="219464"/>
                    </a:lnTo>
                    <a:lnTo>
                      <a:pt x="2791" y="306062"/>
                    </a:lnTo>
                    <a:lnTo>
                      <a:pt x="9381" y="403020"/>
                    </a:lnTo>
                    <a:lnTo>
                      <a:pt x="20789" y="508676"/>
                    </a:lnTo>
                    <a:lnTo>
                      <a:pt x="38030" y="621369"/>
                    </a:lnTo>
                    <a:lnTo>
                      <a:pt x="62121" y="739438"/>
                    </a:lnTo>
                    <a:lnTo>
                      <a:pt x="94079" y="861222"/>
                    </a:lnTo>
                    <a:lnTo>
                      <a:pt x="134918" y="985061"/>
                    </a:lnTo>
                    <a:lnTo>
                      <a:pt x="185655" y="1109292"/>
                    </a:lnTo>
                    <a:lnTo>
                      <a:pt x="247307" y="1232256"/>
                    </a:lnTo>
                    <a:lnTo>
                      <a:pt x="320889" y="1352290"/>
                    </a:lnTo>
                    <a:lnTo>
                      <a:pt x="407417" y="1467734"/>
                    </a:lnTo>
                    <a:lnTo>
                      <a:pt x="507908" y="1576927"/>
                    </a:lnTo>
                    <a:lnTo>
                      <a:pt x="623377" y="1678208"/>
                    </a:lnTo>
                    <a:lnTo>
                      <a:pt x="754841" y="1769916"/>
                    </a:lnTo>
                    <a:lnTo>
                      <a:pt x="903315" y="1850389"/>
                    </a:lnTo>
                    <a:lnTo>
                      <a:pt x="897172" y="1846425"/>
                    </a:lnTo>
                    <a:lnTo>
                      <a:pt x="879563" y="1834390"/>
                    </a:lnTo>
                    <a:lnTo>
                      <a:pt x="814882" y="1785280"/>
                    </a:lnTo>
                    <a:lnTo>
                      <a:pt x="770275" y="1747786"/>
                    </a:lnTo>
                    <a:lnTo>
                      <a:pt x="719134" y="1701388"/>
                    </a:lnTo>
                    <a:lnTo>
                      <a:pt x="662693" y="1645877"/>
                    </a:lnTo>
                    <a:lnTo>
                      <a:pt x="602184" y="1581045"/>
                    </a:lnTo>
                    <a:lnTo>
                      <a:pt x="538839" y="1506682"/>
                    </a:lnTo>
                    <a:lnTo>
                      <a:pt x="473892" y="1422580"/>
                    </a:lnTo>
                    <a:lnTo>
                      <a:pt x="408575" y="1328531"/>
                    </a:lnTo>
                    <a:lnTo>
                      <a:pt x="344122" y="1224325"/>
                    </a:lnTo>
                    <a:lnTo>
                      <a:pt x="281765" y="1109754"/>
                    </a:lnTo>
                    <a:lnTo>
                      <a:pt x="222738" y="984610"/>
                    </a:lnTo>
                    <a:lnTo>
                      <a:pt x="168272" y="848682"/>
                    </a:lnTo>
                    <a:lnTo>
                      <a:pt x="119601" y="701763"/>
                    </a:lnTo>
                    <a:lnTo>
                      <a:pt x="77957" y="543644"/>
                    </a:lnTo>
                    <a:lnTo>
                      <a:pt x="44574" y="374117"/>
                    </a:lnTo>
                    <a:lnTo>
                      <a:pt x="20684" y="192971"/>
                    </a:lnTo>
                    <a:lnTo>
                      <a:pt x="752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3"/>
              <p:cNvSpPr/>
              <p:nvPr/>
            </p:nvSpPr>
            <p:spPr>
              <a:xfrm>
                <a:off x="1261659" y="548589"/>
                <a:ext cx="688975" cy="2056764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2056764">
                    <a:moveTo>
                      <a:pt x="449211" y="0"/>
                    </a:moveTo>
                    <a:lnTo>
                      <a:pt x="473981" y="68522"/>
                    </a:lnTo>
                    <a:lnTo>
                      <a:pt x="489599" y="119491"/>
                    </a:lnTo>
                    <a:lnTo>
                      <a:pt x="506618" y="183068"/>
                    </a:lnTo>
                    <a:lnTo>
                      <a:pt x="523671" y="258381"/>
                    </a:lnTo>
                    <a:lnTo>
                      <a:pt x="539389" y="344558"/>
                    </a:lnTo>
                    <a:lnTo>
                      <a:pt x="552406" y="440725"/>
                    </a:lnTo>
                    <a:lnTo>
                      <a:pt x="561353" y="546010"/>
                    </a:lnTo>
                    <a:lnTo>
                      <a:pt x="564862" y="659541"/>
                    </a:lnTo>
                    <a:lnTo>
                      <a:pt x="561566" y="780443"/>
                    </a:lnTo>
                    <a:lnTo>
                      <a:pt x="550098" y="907845"/>
                    </a:lnTo>
                    <a:lnTo>
                      <a:pt x="529089" y="1040874"/>
                    </a:lnTo>
                    <a:lnTo>
                      <a:pt x="497171" y="1178656"/>
                    </a:lnTo>
                    <a:lnTo>
                      <a:pt x="452978" y="1320320"/>
                    </a:lnTo>
                    <a:lnTo>
                      <a:pt x="395140" y="1464992"/>
                    </a:lnTo>
                    <a:lnTo>
                      <a:pt x="322292" y="1611799"/>
                    </a:lnTo>
                    <a:lnTo>
                      <a:pt x="233064" y="1759870"/>
                    </a:lnTo>
                    <a:lnTo>
                      <a:pt x="126089" y="1908330"/>
                    </a:lnTo>
                    <a:lnTo>
                      <a:pt x="0" y="2056307"/>
                    </a:lnTo>
                    <a:lnTo>
                      <a:pt x="8485" y="2049380"/>
                    </a:lnTo>
                    <a:lnTo>
                      <a:pt x="69398" y="1995651"/>
                    </a:lnTo>
                    <a:lnTo>
                      <a:pt x="117174" y="1949979"/>
                    </a:lnTo>
                    <a:lnTo>
                      <a:pt x="173396" y="1892520"/>
                    </a:lnTo>
                    <a:lnTo>
                      <a:pt x="235740" y="1823839"/>
                    </a:lnTo>
                    <a:lnTo>
                      <a:pt x="301880" y="1744501"/>
                    </a:lnTo>
                    <a:lnTo>
                      <a:pt x="369491" y="1655069"/>
                    </a:lnTo>
                    <a:lnTo>
                      <a:pt x="436248" y="1556108"/>
                    </a:lnTo>
                    <a:lnTo>
                      <a:pt x="499825" y="1448182"/>
                    </a:lnTo>
                    <a:lnTo>
                      <a:pt x="557899" y="1331856"/>
                    </a:lnTo>
                    <a:lnTo>
                      <a:pt x="608142" y="1207693"/>
                    </a:lnTo>
                    <a:lnTo>
                      <a:pt x="648231" y="1076258"/>
                    </a:lnTo>
                    <a:lnTo>
                      <a:pt x="675840" y="938116"/>
                    </a:lnTo>
                    <a:lnTo>
                      <a:pt x="688644" y="793830"/>
                    </a:lnTo>
                    <a:lnTo>
                      <a:pt x="684319" y="643965"/>
                    </a:lnTo>
                    <a:lnTo>
                      <a:pt x="660537" y="489085"/>
                    </a:lnTo>
                    <a:lnTo>
                      <a:pt x="614976" y="329755"/>
                    </a:lnTo>
                    <a:lnTo>
                      <a:pt x="545309" y="166538"/>
                    </a:lnTo>
                    <a:lnTo>
                      <a:pt x="44921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9"/>
              <p:cNvSpPr/>
              <p:nvPr/>
            </p:nvSpPr>
            <p:spPr>
              <a:xfrm>
                <a:off x="772465" y="2174830"/>
                <a:ext cx="405130" cy="40513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10"/>
              <p:cNvSpPr/>
              <p:nvPr/>
            </p:nvSpPr>
            <p:spPr>
              <a:xfrm>
                <a:off x="1983695" y="2452574"/>
                <a:ext cx="263525" cy="26289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11"/>
              <p:cNvSpPr/>
              <p:nvPr/>
            </p:nvSpPr>
            <p:spPr>
              <a:xfrm>
                <a:off x="1565130" y="432211"/>
                <a:ext cx="194310" cy="19431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15"/>
              <p:cNvSpPr/>
              <p:nvPr/>
            </p:nvSpPr>
            <p:spPr>
              <a:xfrm>
                <a:off x="598488" y="922194"/>
                <a:ext cx="349885" cy="349885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16"/>
              <p:cNvSpPr/>
              <p:nvPr/>
            </p:nvSpPr>
            <p:spPr>
              <a:xfrm>
                <a:off x="2439509" y="2004129"/>
                <a:ext cx="216535" cy="21590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12"/>
              <p:cNvSpPr/>
              <p:nvPr/>
            </p:nvSpPr>
            <p:spPr>
              <a:xfrm>
                <a:off x="1694618" y="1126556"/>
                <a:ext cx="411480" cy="41148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13"/>
              <p:cNvSpPr/>
              <p:nvPr/>
            </p:nvSpPr>
            <p:spPr>
              <a:xfrm>
                <a:off x="2502621" y="1005472"/>
                <a:ext cx="216535" cy="215900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4"/>
              <p:cNvSpPr/>
              <p:nvPr/>
            </p:nvSpPr>
            <p:spPr>
              <a:xfrm>
                <a:off x="1861260" y="481948"/>
                <a:ext cx="129539" cy="128905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700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Rectangle 1"/>
          <p:cNvSpPr>
            <a:spLocks noChangeArrowheads="1"/>
          </p:cNvSpPr>
          <p:nvPr userDrawn="1"/>
        </p:nvSpPr>
        <p:spPr bwMode="auto">
          <a:xfrm>
            <a:off x="916977" y="6224522"/>
            <a:ext cx="763219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lt"/>
              </a:rPr>
              <a:t>©Department of Computational and Data Science, IISc, 2016</a:t>
            </a:r>
            <a:br>
              <a:rPr kumimoji="0" lang="en-US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lt"/>
              </a:rPr>
            </a:br>
            <a:r>
              <a:rPr lang="en-IN" sz="1200" i="1" dirty="0">
                <a:solidFill>
                  <a:schemeClr val="tx1">
                    <a:lumMod val="65000"/>
                  </a:schemeClr>
                </a:solidFill>
                <a:latin typeface="+mn-lt"/>
              </a:rPr>
              <a:t>This work is licensed under a </a:t>
            </a:r>
            <a:r>
              <a:rPr lang="en-IN" sz="1200" i="1" dirty="0">
                <a:solidFill>
                  <a:schemeClr val="tx1">
                    <a:lumMod val="65000"/>
                  </a:schemeClr>
                </a:solidFill>
                <a:latin typeface="+mn-lt"/>
                <a:hlinkClick r:id="rId2"/>
              </a:rPr>
              <a:t>Creative Commons Attribution 4.0 International License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lt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lt"/>
              </a:rPr>
              <a:t>Copyright for external content used with attribution is retained by their original authors</a:t>
            </a:r>
            <a:endParaRPr kumimoji="0" lang="en-US" sz="1200" b="0" i="1" u="none" strike="noStrike" cap="none" normalizeH="0" baseline="0" dirty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latin typeface="+mn-lt"/>
            </a:endParaRPr>
          </a:p>
        </p:txBody>
      </p:sp>
      <p:pic>
        <p:nvPicPr>
          <p:cNvPr id="56" name="Picture 2" descr="Creative Commons License"/>
          <p:cNvPicPr>
            <a:picLocks noChangeAspect="1" noChangeArrowheads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" y="6400051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-1" y="-5899"/>
            <a:ext cx="9144001" cy="362383"/>
            <a:chOff x="-1" y="-5899"/>
            <a:chExt cx="9144001" cy="362383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CDS.IISc.ac.in  |  Department of Computational and Data Sciences</a:t>
              </a: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rgbClr val="5ECCF3">
                    <a:lumMod val="20000"/>
                    <a:lumOff val="80000"/>
                  </a:srgbClr>
                </a:gs>
                <a:gs pos="86000">
                  <a:srgbClr val="5ECCF3">
                    <a:lumMod val="60000"/>
                    <a:lumOff val="40000"/>
                  </a:srgbClr>
                </a:gs>
                <a:gs pos="54000">
                  <a:srgbClr val="5ECCF3">
                    <a:lumMod val="40000"/>
                    <a:lumOff val="60000"/>
                  </a:srgbClr>
                </a:gs>
                <a:gs pos="100000">
                  <a:srgbClr val="5ECCF3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pic>
          <p:nvPicPr>
            <p:cNvPr id="36" name="Picture 35" descr="http://www.iisc.ernet.in/fa/images/IIsc_logo.jpg"/>
            <p:cNvPicPr>
              <a:picLocks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E67C8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Rectangle 36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A7EA52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B4DCFA">
                <a:lumMod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rgbClr val="B4DCFA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rgbClr val="5DCEAF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pic>
          <p:nvPicPr>
            <p:cNvPr id="45" name="Picture 44"/>
            <p:cNvPicPr>
              <a:picLocks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368785" y="-5899"/>
              <a:ext cx="360000" cy="3600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7254124" y="5901000"/>
            <a:ext cx="1878078" cy="915514"/>
            <a:chOff x="7254124" y="5901000"/>
            <a:chExt cx="1878078" cy="915514"/>
          </a:xfrm>
        </p:grpSpPr>
        <p:sp>
          <p:nvSpPr>
            <p:cNvPr id="24" name="object 19"/>
            <p:cNvSpPr/>
            <p:nvPr/>
          </p:nvSpPr>
          <p:spPr>
            <a:xfrm>
              <a:off x="7329821" y="6778521"/>
              <a:ext cx="1718561" cy="0"/>
            </a:xfrm>
            <a:custGeom>
              <a:avLst/>
              <a:gdLst/>
              <a:ahLst/>
              <a:cxnLst/>
              <a:rect l="l" t="t" r="r" b="b"/>
              <a:pathLst>
                <a:path w="2921634">
                  <a:moveTo>
                    <a:pt x="0" y="0"/>
                  </a:moveTo>
                  <a:lnTo>
                    <a:pt x="2921203" y="0"/>
                  </a:lnTo>
                </a:path>
              </a:pathLst>
            </a:custGeom>
            <a:ln w="712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7328005" y="5952167"/>
              <a:ext cx="590040" cy="635277"/>
              <a:chOff x="598488" y="432211"/>
              <a:chExt cx="2120668" cy="2283253"/>
            </a:xfrm>
          </p:grpSpPr>
          <p:sp>
            <p:nvSpPr>
              <p:cNvPr id="29" name="object 8"/>
              <p:cNvSpPr/>
              <p:nvPr/>
            </p:nvSpPr>
            <p:spPr>
              <a:xfrm>
                <a:off x="1205052" y="2584170"/>
                <a:ext cx="73660" cy="73025"/>
              </a:xfrm>
              <a:custGeom>
                <a:avLst/>
                <a:gdLst/>
                <a:ahLst/>
                <a:cxnLst/>
                <a:rect l="l" t="t" r="r" b="b"/>
                <a:pathLst>
                  <a:path w="73659" h="73025">
                    <a:moveTo>
                      <a:pt x="39627" y="0"/>
                    </a:moveTo>
                    <a:lnTo>
                      <a:pt x="5051" y="17194"/>
                    </a:lnTo>
                    <a:lnTo>
                      <a:pt x="0" y="40554"/>
                    </a:lnTo>
                    <a:lnTo>
                      <a:pt x="3351" y="52202"/>
                    </a:lnTo>
                    <a:lnTo>
                      <a:pt x="10620" y="62446"/>
                    </a:lnTo>
                    <a:lnTo>
                      <a:pt x="17885" y="68116"/>
                    </a:lnTo>
                    <a:lnTo>
                      <a:pt x="29208" y="72513"/>
                    </a:lnTo>
                    <a:lnTo>
                      <a:pt x="41203" y="73008"/>
                    </a:lnTo>
                    <a:lnTo>
                      <a:pt x="52855" y="69591"/>
                    </a:lnTo>
                    <a:lnTo>
                      <a:pt x="63151" y="62251"/>
                    </a:lnTo>
                    <a:lnTo>
                      <a:pt x="69973" y="52632"/>
                    </a:lnTo>
                    <a:lnTo>
                      <a:pt x="73200" y="41606"/>
                    </a:lnTo>
                    <a:lnTo>
                      <a:pt x="72685" y="29895"/>
                    </a:lnTo>
                    <a:lnTo>
                      <a:pt x="68279" y="18223"/>
                    </a:lnTo>
                    <a:lnTo>
                      <a:pt x="59835" y="7312"/>
                    </a:lnTo>
                    <a:lnTo>
                      <a:pt x="50338" y="1961"/>
                    </a:lnTo>
                    <a:lnTo>
                      <a:pt x="39627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bk object 16"/>
              <p:cNvSpPr/>
              <p:nvPr/>
            </p:nvSpPr>
            <p:spPr>
              <a:xfrm>
                <a:off x="1962839" y="577608"/>
                <a:ext cx="667385" cy="1985010"/>
              </a:xfrm>
              <a:custGeom>
                <a:avLst/>
                <a:gdLst/>
                <a:ahLst/>
                <a:cxnLst/>
                <a:rect l="l" t="t" r="r" b="b"/>
                <a:pathLst>
                  <a:path w="667385" h="1985010">
                    <a:moveTo>
                      <a:pt x="0" y="0"/>
                    </a:moveTo>
                    <a:lnTo>
                      <a:pt x="72899" y="55445"/>
                    </a:lnTo>
                    <a:lnTo>
                      <a:pt x="139199" y="113673"/>
                    </a:lnTo>
                    <a:lnTo>
                      <a:pt x="199209" y="174074"/>
                    </a:lnTo>
                    <a:lnTo>
                      <a:pt x="253237" y="236039"/>
                    </a:lnTo>
                    <a:lnTo>
                      <a:pt x="301594" y="298962"/>
                    </a:lnTo>
                    <a:lnTo>
                      <a:pt x="344589" y="362233"/>
                    </a:lnTo>
                    <a:lnTo>
                      <a:pt x="382531" y="425245"/>
                    </a:lnTo>
                    <a:lnTo>
                      <a:pt x="415730" y="487388"/>
                    </a:lnTo>
                    <a:lnTo>
                      <a:pt x="444494" y="548056"/>
                    </a:lnTo>
                    <a:lnTo>
                      <a:pt x="469134" y="606639"/>
                    </a:lnTo>
                    <a:lnTo>
                      <a:pt x="489959" y="662529"/>
                    </a:lnTo>
                    <a:lnTo>
                      <a:pt x="507278" y="715119"/>
                    </a:lnTo>
                    <a:lnTo>
                      <a:pt x="521401" y="763799"/>
                    </a:lnTo>
                    <a:lnTo>
                      <a:pt x="532637" y="807962"/>
                    </a:lnTo>
                    <a:lnTo>
                      <a:pt x="541296" y="847000"/>
                    </a:lnTo>
                    <a:lnTo>
                      <a:pt x="552118" y="907265"/>
                    </a:lnTo>
                    <a:lnTo>
                      <a:pt x="556755" y="944016"/>
                    </a:lnTo>
                    <a:lnTo>
                      <a:pt x="556039" y="1047664"/>
                    </a:lnTo>
                    <a:lnTo>
                      <a:pt x="550684" y="1145660"/>
                    </a:lnTo>
                    <a:lnTo>
                      <a:pt x="541196" y="1238040"/>
                    </a:lnTo>
                    <a:lnTo>
                      <a:pt x="528080" y="1324842"/>
                    </a:lnTo>
                    <a:lnTo>
                      <a:pt x="511842" y="1406101"/>
                    </a:lnTo>
                    <a:lnTo>
                      <a:pt x="492988" y="1481853"/>
                    </a:lnTo>
                    <a:lnTo>
                      <a:pt x="472024" y="1552136"/>
                    </a:lnTo>
                    <a:lnTo>
                      <a:pt x="449453" y="1616986"/>
                    </a:lnTo>
                    <a:lnTo>
                      <a:pt x="425784" y="1676438"/>
                    </a:lnTo>
                    <a:lnTo>
                      <a:pt x="401520" y="1730530"/>
                    </a:lnTo>
                    <a:lnTo>
                      <a:pt x="377167" y="1779298"/>
                    </a:lnTo>
                    <a:lnTo>
                      <a:pt x="353231" y="1822777"/>
                    </a:lnTo>
                    <a:lnTo>
                      <a:pt x="330218" y="1861005"/>
                    </a:lnTo>
                    <a:lnTo>
                      <a:pt x="308633" y="1894018"/>
                    </a:lnTo>
                    <a:lnTo>
                      <a:pt x="271770" y="1944544"/>
                    </a:lnTo>
                    <a:lnTo>
                      <a:pt x="246686" y="1974646"/>
                    </a:lnTo>
                    <a:lnTo>
                      <a:pt x="237426" y="1984616"/>
                    </a:lnTo>
                    <a:lnTo>
                      <a:pt x="299925" y="1940762"/>
                    </a:lnTo>
                    <a:lnTo>
                      <a:pt x="356056" y="1890351"/>
                    </a:lnTo>
                    <a:lnTo>
                      <a:pt x="406161" y="1834335"/>
                    </a:lnTo>
                    <a:lnTo>
                      <a:pt x="450581" y="1773667"/>
                    </a:lnTo>
                    <a:lnTo>
                      <a:pt x="489661" y="1709299"/>
                    </a:lnTo>
                    <a:lnTo>
                      <a:pt x="523740" y="1642183"/>
                    </a:lnTo>
                    <a:lnTo>
                      <a:pt x="553161" y="1573272"/>
                    </a:lnTo>
                    <a:lnTo>
                      <a:pt x="578266" y="1503516"/>
                    </a:lnTo>
                    <a:lnTo>
                      <a:pt x="599398" y="1433869"/>
                    </a:lnTo>
                    <a:lnTo>
                      <a:pt x="616897" y="1365283"/>
                    </a:lnTo>
                    <a:lnTo>
                      <a:pt x="631107" y="1298710"/>
                    </a:lnTo>
                    <a:lnTo>
                      <a:pt x="642369" y="1235101"/>
                    </a:lnTo>
                    <a:lnTo>
                      <a:pt x="651025" y="1175410"/>
                    </a:lnTo>
                    <a:lnTo>
                      <a:pt x="657417" y="1120589"/>
                    </a:lnTo>
                    <a:lnTo>
                      <a:pt x="661888" y="1071589"/>
                    </a:lnTo>
                    <a:lnTo>
                      <a:pt x="664779" y="1029363"/>
                    </a:lnTo>
                    <a:lnTo>
                      <a:pt x="667189" y="969042"/>
                    </a:lnTo>
                    <a:lnTo>
                      <a:pt x="667393" y="952850"/>
                    </a:lnTo>
                    <a:lnTo>
                      <a:pt x="667385" y="947242"/>
                    </a:lnTo>
                    <a:lnTo>
                      <a:pt x="647153" y="834291"/>
                    </a:lnTo>
                    <a:lnTo>
                      <a:pt x="621068" y="730297"/>
                    </a:lnTo>
                    <a:lnTo>
                      <a:pt x="589873" y="634920"/>
                    </a:lnTo>
                    <a:lnTo>
                      <a:pt x="554314" y="547815"/>
                    </a:lnTo>
                    <a:lnTo>
                      <a:pt x="515137" y="468642"/>
                    </a:lnTo>
                    <a:lnTo>
                      <a:pt x="473086" y="397057"/>
                    </a:lnTo>
                    <a:lnTo>
                      <a:pt x="428907" y="332719"/>
                    </a:lnTo>
                    <a:lnTo>
                      <a:pt x="383345" y="275285"/>
                    </a:lnTo>
                    <a:lnTo>
                      <a:pt x="337146" y="224413"/>
                    </a:lnTo>
                    <a:lnTo>
                      <a:pt x="291053" y="179760"/>
                    </a:lnTo>
                    <a:lnTo>
                      <a:pt x="245814" y="140985"/>
                    </a:lnTo>
                    <a:lnTo>
                      <a:pt x="202173" y="107744"/>
                    </a:lnTo>
                    <a:lnTo>
                      <a:pt x="160874" y="79696"/>
                    </a:lnTo>
                    <a:lnTo>
                      <a:pt x="122665" y="56498"/>
                    </a:lnTo>
                    <a:lnTo>
                      <a:pt x="88289" y="37808"/>
                    </a:lnTo>
                    <a:lnTo>
                      <a:pt x="34019" y="12584"/>
                    </a:lnTo>
                    <a:lnTo>
                      <a:pt x="4028" y="12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bk object 18"/>
              <p:cNvSpPr/>
              <p:nvPr/>
            </p:nvSpPr>
            <p:spPr>
              <a:xfrm>
                <a:off x="798262" y="732992"/>
                <a:ext cx="1520190" cy="1545590"/>
              </a:xfrm>
              <a:custGeom>
                <a:avLst/>
                <a:gdLst/>
                <a:ahLst/>
                <a:cxnLst/>
                <a:rect l="l" t="t" r="r" b="b"/>
                <a:pathLst>
                  <a:path w="1520189" h="1545589">
                    <a:moveTo>
                      <a:pt x="820" y="1503114"/>
                    </a:moveTo>
                    <a:lnTo>
                      <a:pt x="694" y="1505363"/>
                    </a:lnTo>
                    <a:lnTo>
                      <a:pt x="0" y="1534954"/>
                    </a:lnTo>
                    <a:lnTo>
                      <a:pt x="37" y="1545273"/>
                    </a:lnTo>
                    <a:lnTo>
                      <a:pt x="820" y="1503114"/>
                    </a:lnTo>
                    <a:close/>
                  </a:path>
                  <a:path w="1520189" h="1545589">
                    <a:moveTo>
                      <a:pt x="1276047" y="0"/>
                    </a:moveTo>
                    <a:lnTo>
                      <a:pt x="1182981" y="4203"/>
                    </a:lnTo>
                    <a:lnTo>
                      <a:pt x="1080725" y="14886"/>
                    </a:lnTo>
                    <a:lnTo>
                      <a:pt x="971664" y="33811"/>
                    </a:lnTo>
                    <a:lnTo>
                      <a:pt x="858182" y="62739"/>
                    </a:lnTo>
                    <a:lnTo>
                      <a:pt x="742664" y="103434"/>
                    </a:lnTo>
                    <a:lnTo>
                      <a:pt x="627493" y="157658"/>
                    </a:lnTo>
                    <a:lnTo>
                      <a:pt x="515054" y="227173"/>
                    </a:lnTo>
                    <a:lnTo>
                      <a:pt x="407733" y="313741"/>
                    </a:lnTo>
                    <a:lnTo>
                      <a:pt x="307912" y="419126"/>
                    </a:lnTo>
                    <a:lnTo>
                      <a:pt x="217977" y="545089"/>
                    </a:lnTo>
                    <a:lnTo>
                      <a:pt x="140311" y="693394"/>
                    </a:lnTo>
                    <a:lnTo>
                      <a:pt x="77300" y="865802"/>
                    </a:lnTo>
                    <a:lnTo>
                      <a:pt x="31328" y="1064077"/>
                    </a:lnTo>
                    <a:lnTo>
                      <a:pt x="4779" y="1289979"/>
                    </a:lnTo>
                    <a:lnTo>
                      <a:pt x="820" y="1503114"/>
                    </a:lnTo>
                    <a:lnTo>
                      <a:pt x="3332" y="1458550"/>
                    </a:lnTo>
                    <a:lnTo>
                      <a:pt x="9127" y="1396566"/>
                    </a:lnTo>
                    <a:lnTo>
                      <a:pt x="19289" y="1321461"/>
                    </a:lnTo>
                    <a:lnTo>
                      <a:pt x="35032" y="1235286"/>
                    </a:lnTo>
                    <a:lnTo>
                      <a:pt x="57567" y="1140089"/>
                    </a:lnTo>
                    <a:lnTo>
                      <a:pt x="88106" y="1037922"/>
                    </a:lnTo>
                    <a:lnTo>
                      <a:pt x="127862" y="930834"/>
                    </a:lnTo>
                    <a:lnTo>
                      <a:pt x="178045" y="820876"/>
                    </a:lnTo>
                    <a:lnTo>
                      <a:pt x="239869" y="710098"/>
                    </a:lnTo>
                    <a:lnTo>
                      <a:pt x="314545" y="600551"/>
                    </a:lnTo>
                    <a:lnTo>
                      <a:pt x="403286" y="494283"/>
                    </a:lnTo>
                    <a:lnTo>
                      <a:pt x="507302" y="393347"/>
                    </a:lnTo>
                    <a:lnTo>
                      <a:pt x="627807" y="299791"/>
                    </a:lnTo>
                    <a:lnTo>
                      <a:pt x="766012" y="215665"/>
                    </a:lnTo>
                    <a:lnTo>
                      <a:pt x="923129" y="143022"/>
                    </a:lnTo>
                    <a:lnTo>
                      <a:pt x="1100371" y="83909"/>
                    </a:lnTo>
                    <a:lnTo>
                      <a:pt x="1298949" y="40378"/>
                    </a:lnTo>
                    <a:lnTo>
                      <a:pt x="1520075" y="14478"/>
                    </a:lnTo>
                    <a:lnTo>
                      <a:pt x="1508724" y="12724"/>
                    </a:lnTo>
                    <a:lnTo>
                      <a:pt x="1476262" y="8637"/>
                    </a:lnTo>
                    <a:lnTo>
                      <a:pt x="1425072" y="3979"/>
                    </a:lnTo>
                    <a:lnTo>
                      <a:pt x="1357539" y="512"/>
                    </a:lnTo>
                    <a:lnTo>
                      <a:pt x="1276047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bk object 19"/>
              <p:cNvSpPr/>
              <p:nvPr/>
            </p:nvSpPr>
            <p:spPr>
              <a:xfrm>
                <a:off x="907837" y="1023442"/>
                <a:ext cx="1642745" cy="328930"/>
              </a:xfrm>
              <a:custGeom>
                <a:avLst/>
                <a:gdLst/>
                <a:ahLst/>
                <a:cxnLst/>
                <a:rect l="l" t="t" r="r" b="b"/>
                <a:pathLst>
                  <a:path w="1642745" h="328930">
                    <a:moveTo>
                      <a:pt x="0" y="0"/>
                    </a:moveTo>
                    <a:lnTo>
                      <a:pt x="53279" y="37931"/>
                    </a:lnTo>
                    <a:lnTo>
                      <a:pt x="93011" y="63744"/>
                    </a:lnTo>
                    <a:lnTo>
                      <a:pt x="142663" y="93835"/>
                    </a:lnTo>
                    <a:lnTo>
                      <a:pt x="201595" y="126820"/>
                    </a:lnTo>
                    <a:lnTo>
                      <a:pt x="269165" y="161315"/>
                    </a:lnTo>
                    <a:lnTo>
                      <a:pt x="344734" y="195938"/>
                    </a:lnTo>
                    <a:lnTo>
                      <a:pt x="427662" y="229304"/>
                    </a:lnTo>
                    <a:lnTo>
                      <a:pt x="517309" y="260029"/>
                    </a:lnTo>
                    <a:lnTo>
                      <a:pt x="613034" y="286730"/>
                    </a:lnTo>
                    <a:lnTo>
                      <a:pt x="714197" y="308022"/>
                    </a:lnTo>
                    <a:lnTo>
                      <a:pt x="820159" y="322523"/>
                    </a:lnTo>
                    <a:lnTo>
                      <a:pt x="930278" y="328849"/>
                    </a:lnTo>
                    <a:lnTo>
                      <a:pt x="1043916" y="325615"/>
                    </a:lnTo>
                    <a:lnTo>
                      <a:pt x="1160431" y="311438"/>
                    </a:lnTo>
                    <a:lnTo>
                      <a:pt x="1279183" y="284935"/>
                    </a:lnTo>
                    <a:lnTo>
                      <a:pt x="1399534" y="244721"/>
                    </a:lnTo>
                    <a:lnTo>
                      <a:pt x="1473085" y="211186"/>
                    </a:lnTo>
                    <a:lnTo>
                      <a:pt x="875165" y="211186"/>
                    </a:lnTo>
                    <a:lnTo>
                      <a:pt x="767774" y="207492"/>
                    </a:lnTo>
                    <a:lnTo>
                      <a:pt x="657977" y="198726"/>
                    </a:lnTo>
                    <a:lnTo>
                      <a:pt x="546691" y="184182"/>
                    </a:lnTo>
                    <a:lnTo>
                      <a:pt x="434831" y="163150"/>
                    </a:lnTo>
                    <a:lnTo>
                      <a:pt x="323316" y="134924"/>
                    </a:lnTo>
                    <a:lnTo>
                      <a:pt x="213061" y="98796"/>
                    </a:lnTo>
                    <a:lnTo>
                      <a:pt x="104983" y="54057"/>
                    </a:lnTo>
                    <a:lnTo>
                      <a:pt x="0" y="0"/>
                    </a:lnTo>
                    <a:close/>
                  </a:path>
                  <a:path w="1642745" h="328930">
                    <a:moveTo>
                      <a:pt x="1642465" y="117627"/>
                    </a:moveTo>
                    <a:lnTo>
                      <a:pt x="1582133" y="133030"/>
                    </a:lnTo>
                    <a:lnTo>
                      <a:pt x="1537653" y="143123"/>
                    </a:lnTo>
                    <a:lnTo>
                      <a:pt x="1482515" y="154515"/>
                    </a:lnTo>
                    <a:lnTo>
                      <a:pt x="1417638" y="166499"/>
                    </a:lnTo>
                    <a:lnTo>
                      <a:pt x="1343937" y="178367"/>
                    </a:lnTo>
                    <a:lnTo>
                      <a:pt x="1262303" y="189413"/>
                    </a:lnTo>
                    <a:lnTo>
                      <a:pt x="1173731" y="198922"/>
                    </a:lnTo>
                    <a:lnTo>
                      <a:pt x="1079060" y="206194"/>
                    </a:lnTo>
                    <a:lnTo>
                      <a:pt x="979232" y="210518"/>
                    </a:lnTo>
                    <a:lnTo>
                      <a:pt x="875165" y="211186"/>
                    </a:lnTo>
                    <a:lnTo>
                      <a:pt x="1473085" y="211186"/>
                    </a:lnTo>
                    <a:lnTo>
                      <a:pt x="1520846" y="189410"/>
                    </a:lnTo>
                    <a:lnTo>
                      <a:pt x="1642465" y="117627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bk object 20"/>
              <p:cNvSpPr/>
              <p:nvPr/>
            </p:nvSpPr>
            <p:spPr>
              <a:xfrm>
                <a:off x="700370" y="1230909"/>
                <a:ext cx="1769110" cy="1014730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014730">
                    <a:moveTo>
                      <a:pt x="0" y="0"/>
                    </a:moveTo>
                    <a:lnTo>
                      <a:pt x="78777" y="210379"/>
                    </a:lnTo>
                    <a:lnTo>
                      <a:pt x="167918" y="390957"/>
                    </a:lnTo>
                    <a:lnTo>
                      <a:pt x="265866" y="543789"/>
                    </a:lnTo>
                    <a:lnTo>
                      <a:pt x="371062" y="670932"/>
                    </a:lnTo>
                    <a:lnTo>
                      <a:pt x="481951" y="774441"/>
                    </a:lnTo>
                    <a:lnTo>
                      <a:pt x="596973" y="856373"/>
                    </a:lnTo>
                    <a:lnTo>
                      <a:pt x="714571" y="918782"/>
                    </a:lnTo>
                    <a:lnTo>
                      <a:pt x="833189" y="963726"/>
                    </a:lnTo>
                    <a:lnTo>
                      <a:pt x="951268" y="993259"/>
                    </a:lnTo>
                    <a:lnTo>
                      <a:pt x="1067250" y="1009438"/>
                    </a:lnTo>
                    <a:lnTo>
                      <a:pt x="1179579" y="1014319"/>
                    </a:lnTo>
                    <a:lnTo>
                      <a:pt x="1286697" y="1009958"/>
                    </a:lnTo>
                    <a:lnTo>
                      <a:pt x="1387045" y="998410"/>
                    </a:lnTo>
                    <a:lnTo>
                      <a:pt x="1479067" y="981732"/>
                    </a:lnTo>
                    <a:lnTo>
                      <a:pt x="1530685" y="969318"/>
                    </a:lnTo>
                    <a:lnTo>
                      <a:pt x="1301323" y="969318"/>
                    </a:lnTo>
                    <a:lnTo>
                      <a:pt x="1159559" y="955183"/>
                    </a:lnTo>
                    <a:lnTo>
                      <a:pt x="1025147" y="924372"/>
                    </a:lnTo>
                    <a:lnTo>
                      <a:pt x="898247" y="879150"/>
                    </a:lnTo>
                    <a:lnTo>
                      <a:pt x="779018" y="821779"/>
                    </a:lnTo>
                    <a:lnTo>
                      <a:pt x="667620" y="754522"/>
                    </a:lnTo>
                    <a:lnTo>
                      <a:pt x="564215" y="679642"/>
                    </a:lnTo>
                    <a:lnTo>
                      <a:pt x="468961" y="599401"/>
                    </a:lnTo>
                    <a:lnTo>
                      <a:pt x="382020" y="516063"/>
                    </a:lnTo>
                    <a:lnTo>
                      <a:pt x="303550" y="431891"/>
                    </a:lnTo>
                    <a:lnTo>
                      <a:pt x="233713" y="349146"/>
                    </a:lnTo>
                    <a:lnTo>
                      <a:pt x="172668" y="270092"/>
                    </a:lnTo>
                    <a:lnTo>
                      <a:pt x="120575" y="196992"/>
                    </a:lnTo>
                    <a:lnTo>
                      <a:pt x="77595" y="132109"/>
                    </a:lnTo>
                    <a:lnTo>
                      <a:pt x="43887" y="77705"/>
                    </a:lnTo>
                    <a:lnTo>
                      <a:pt x="19612" y="36044"/>
                    </a:lnTo>
                    <a:lnTo>
                      <a:pt x="4929" y="9388"/>
                    </a:lnTo>
                    <a:lnTo>
                      <a:pt x="0" y="0"/>
                    </a:lnTo>
                    <a:close/>
                  </a:path>
                  <a:path w="1769110" h="1014730">
                    <a:moveTo>
                      <a:pt x="1769122" y="889050"/>
                    </a:moveTo>
                    <a:lnTo>
                      <a:pt x="1606265" y="938515"/>
                    </a:lnTo>
                    <a:lnTo>
                      <a:pt x="1450278" y="964517"/>
                    </a:lnTo>
                    <a:lnTo>
                      <a:pt x="1301323" y="969318"/>
                    </a:lnTo>
                    <a:lnTo>
                      <a:pt x="1530685" y="969318"/>
                    </a:lnTo>
                    <a:lnTo>
                      <a:pt x="1631902" y="941207"/>
                    </a:lnTo>
                    <a:lnTo>
                      <a:pt x="1689599" y="921472"/>
                    </a:lnTo>
                    <a:lnTo>
                      <a:pt x="1732740" y="904831"/>
                    </a:lnTo>
                    <a:lnTo>
                      <a:pt x="1759767" y="893338"/>
                    </a:lnTo>
                    <a:lnTo>
                      <a:pt x="1769122" y="889050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bk object 21"/>
              <p:cNvSpPr/>
              <p:nvPr/>
            </p:nvSpPr>
            <p:spPr>
              <a:xfrm>
                <a:off x="1073039" y="1185621"/>
                <a:ext cx="1584960" cy="1365250"/>
              </a:xfrm>
              <a:custGeom>
                <a:avLst/>
                <a:gdLst/>
                <a:ahLst/>
                <a:cxnLst/>
                <a:rect l="l" t="t" r="r" b="b"/>
                <a:pathLst>
                  <a:path w="1584960" h="1365250">
                    <a:moveTo>
                      <a:pt x="1584629" y="0"/>
                    </a:moveTo>
                    <a:lnTo>
                      <a:pt x="1576998" y="38164"/>
                    </a:lnTo>
                    <a:lnTo>
                      <a:pt x="1566433" y="82778"/>
                    </a:lnTo>
                    <a:lnTo>
                      <a:pt x="1550454" y="141664"/>
                    </a:lnTo>
                    <a:lnTo>
                      <a:pt x="1528378" y="212762"/>
                    </a:lnTo>
                    <a:lnTo>
                      <a:pt x="1499520" y="294010"/>
                    </a:lnTo>
                    <a:lnTo>
                      <a:pt x="1463195" y="383346"/>
                    </a:lnTo>
                    <a:lnTo>
                      <a:pt x="1418719" y="478711"/>
                    </a:lnTo>
                    <a:lnTo>
                      <a:pt x="1365406" y="578041"/>
                    </a:lnTo>
                    <a:lnTo>
                      <a:pt x="1302573" y="679276"/>
                    </a:lnTo>
                    <a:lnTo>
                      <a:pt x="1229535" y="780356"/>
                    </a:lnTo>
                    <a:lnTo>
                      <a:pt x="1145608" y="879217"/>
                    </a:lnTo>
                    <a:lnTo>
                      <a:pt x="1050105" y="973800"/>
                    </a:lnTo>
                    <a:lnTo>
                      <a:pt x="942344" y="1062042"/>
                    </a:lnTo>
                    <a:lnTo>
                      <a:pt x="821639" y="1141883"/>
                    </a:lnTo>
                    <a:lnTo>
                      <a:pt x="687306" y="1211262"/>
                    </a:lnTo>
                    <a:lnTo>
                      <a:pt x="538660" y="1268116"/>
                    </a:lnTo>
                    <a:lnTo>
                      <a:pt x="375017" y="1310385"/>
                    </a:lnTo>
                    <a:lnTo>
                      <a:pt x="195692" y="1336008"/>
                    </a:lnTo>
                    <a:lnTo>
                      <a:pt x="0" y="1342923"/>
                    </a:lnTo>
                    <a:lnTo>
                      <a:pt x="10172" y="1344938"/>
                    </a:lnTo>
                    <a:lnTo>
                      <a:pt x="39381" y="1349852"/>
                    </a:lnTo>
                    <a:lnTo>
                      <a:pt x="85666" y="1355970"/>
                    </a:lnTo>
                    <a:lnTo>
                      <a:pt x="147065" y="1361593"/>
                    </a:lnTo>
                    <a:lnTo>
                      <a:pt x="221618" y="1365025"/>
                    </a:lnTo>
                    <a:lnTo>
                      <a:pt x="307362" y="1364571"/>
                    </a:lnTo>
                    <a:lnTo>
                      <a:pt x="402338" y="1358533"/>
                    </a:lnTo>
                    <a:lnTo>
                      <a:pt x="504582" y="1345215"/>
                    </a:lnTo>
                    <a:lnTo>
                      <a:pt x="612135" y="1322921"/>
                    </a:lnTo>
                    <a:lnTo>
                      <a:pt x="723034" y="1289953"/>
                    </a:lnTo>
                    <a:lnTo>
                      <a:pt x="835319" y="1244615"/>
                    </a:lnTo>
                    <a:lnTo>
                      <a:pt x="947029" y="1185211"/>
                    </a:lnTo>
                    <a:lnTo>
                      <a:pt x="1056202" y="1110044"/>
                    </a:lnTo>
                    <a:lnTo>
                      <a:pt x="1160876" y="1017417"/>
                    </a:lnTo>
                    <a:lnTo>
                      <a:pt x="1259091" y="905634"/>
                    </a:lnTo>
                    <a:lnTo>
                      <a:pt x="1348885" y="772999"/>
                    </a:lnTo>
                    <a:lnTo>
                      <a:pt x="1428297" y="617814"/>
                    </a:lnTo>
                    <a:lnTo>
                      <a:pt x="1495366" y="438384"/>
                    </a:lnTo>
                    <a:lnTo>
                      <a:pt x="1548131" y="233011"/>
                    </a:lnTo>
                    <a:lnTo>
                      <a:pt x="1584629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6"/>
              <p:cNvSpPr/>
              <p:nvPr/>
            </p:nvSpPr>
            <p:spPr>
              <a:xfrm>
                <a:off x="1120242" y="676770"/>
                <a:ext cx="903605" cy="1850389"/>
              </a:xfrm>
              <a:custGeom>
                <a:avLst/>
                <a:gdLst/>
                <a:ahLst/>
                <a:cxnLst/>
                <a:rect l="l" t="t" r="r" b="b"/>
                <a:pathLst>
                  <a:path w="903605" h="1850389">
                    <a:moveTo>
                      <a:pt x="7521" y="0"/>
                    </a:moveTo>
                    <a:lnTo>
                      <a:pt x="6543" y="9885"/>
                    </a:lnTo>
                    <a:lnTo>
                      <a:pt x="4286" y="38436"/>
                    </a:lnTo>
                    <a:lnTo>
                      <a:pt x="1766" y="83990"/>
                    </a:lnTo>
                    <a:lnTo>
                      <a:pt x="0" y="144886"/>
                    </a:lnTo>
                    <a:lnTo>
                      <a:pt x="2" y="219464"/>
                    </a:lnTo>
                    <a:lnTo>
                      <a:pt x="2791" y="306062"/>
                    </a:lnTo>
                    <a:lnTo>
                      <a:pt x="9381" y="403020"/>
                    </a:lnTo>
                    <a:lnTo>
                      <a:pt x="20789" y="508676"/>
                    </a:lnTo>
                    <a:lnTo>
                      <a:pt x="38030" y="621369"/>
                    </a:lnTo>
                    <a:lnTo>
                      <a:pt x="62121" y="739438"/>
                    </a:lnTo>
                    <a:lnTo>
                      <a:pt x="94079" y="861222"/>
                    </a:lnTo>
                    <a:lnTo>
                      <a:pt x="134918" y="985061"/>
                    </a:lnTo>
                    <a:lnTo>
                      <a:pt x="185655" y="1109292"/>
                    </a:lnTo>
                    <a:lnTo>
                      <a:pt x="247307" y="1232256"/>
                    </a:lnTo>
                    <a:lnTo>
                      <a:pt x="320889" y="1352290"/>
                    </a:lnTo>
                    <a:lnTo>
                      <a:pt x="407417" y="1467734"/>
                    </a:lnTo>
                    <a:lnTo>
                      <a:pt x="507908" y="1576927"/>
                    </a:lnTo>
                    <a:lnTo>
                      <a:pt x="623377" y="1678208"/>
                    </a:lnTo>
                    <a:lnTo>
                      <a:pt x="754841" y="1769916"/>
                    </a:lnTo>
                    <a:lnTo>
                      <a:pt x="903315" y="1850389"/>
                    </a:lnTo>
                    <a:lnTo>
                      <a:pt x="897172" y="1846425"/>
                    </a:lnTo>
                    <a:lnTo>
                      <a:pt x="879563" y="1834390"/>
                    </a:lnTo>
                    <a:lnTo>
                      <a:pt x="814882" y="1785280"/>
                    </a:lnTo>
                    <a:lnTo>
                      <a:pt x="770275" y="1747786"/>
                    </a:lnTo>
                    <a:lnTo>
                      <a:pt x="719134" y="1701388"/>
                    </a:lnTo>
                    <a:lnTo>
                      <a:pt x="662693" y="1645877"/>
                    </a:lnTo>
                    <a:lnTo>
                      <a:pt x="602184" y="1581045"/>
                    </a:lnTo>
                    <a:lnTo>
                      <a:pt x="538839" y="1506682"/>
                    </a:lnTo>
                    <a:lnTo>
                      <a:pt x="473892" y="1422580"/>
                    </a:lnTo>
                    <a:lnTo>
                      <a:pt x="408575" y="1328531"/>
                    </a:lnTo>
                    <a:lnTo>
                      <a:pt x="344122" y="1224325"/>
                    </a:lnTo>
                    <a:lnTo>
                      <a:pt x="281765" y="1109754"/>
                    </a:lnTo>
                    <a:lnTo>
                      <a:pt x="222738" y="984610"/>
                    </a:lnTo>
                    <a:lnTo>
                      <a:pt x="168272" y="848682"/>
                    </a:lnTo>
                    <a:lnTo>
                      <a:pt x="119601" y="701763"/>
                    </a:lnTo>
                    <a:lnTo>
                      <a:pt x="77957" y="543644"/>
                    </a:lnTo>
                    <a:lnTo>
                      <a:pt x="44574" y="374117"/>
                    </a:lnTo>
                    <a:lnTo>
                      <a:pt x="20684" y="192971"/>
                    </a:lnTo>
                    <a:lnTo>
                      <a:pt x="752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3"/>
              <p:cNvSpPr/>
              <p:nvPr/>
            </p:nvSpPr>
            <p:spPr>
              <a:xfrm>
                <a:off x="1261659" y="548589"/>
                <a:ext cx="688975" cy="2056764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2056764">
                    <a:moveTo>
                      <a:pt x="449211" y="0"/>
                    </a:moveTo>
                    <a:lnTo>
                      <a:pt x="473981" y="68522"/>
                    </a:lnTo>
                    <a:lnTo>
                      <a:pt x="489599" y="119491"/>
                    </a:lnTo>
                    <a:lnTo>
                      <a:pt x="506618" y="183068"/>
                    </a:lnTo>
                    <a:lnTo>
                      <a:pt x="523671" y="258381"/>
                    </a:lnTo>
                    <a:lnTo>
                      <a:pt x="539389" y="344558"/>
                    </a:lnTo>
                    <a:lnTo>
                      <a:pt x="552406" y="440725"/>
                    </a:lnTo>
                    <a:lnTo>
                      <a:pt x="561353" y="546010"/>
                    </a:lnTo>
                    <a:lnTo>
                      <a:pt x="564862" y="659541"/>
                    </a:lnTo>
                    <a:lnTo>
                      <a:pt x="561566" y="780443"/>
                    </a:lnTo>
                    <a:lnTo>
                      <a:pt x="550098" y="907845"/>
                    </a:lnTo>
                    <a:lnTo>
                      <a:pt x="529089" y="1040874"/>
                    </a:lnTo>
                    <a:lnTo>
                      <a:pt x="497171" y="1178656"/>
                    </a:lnTo>
                    <a:lnTo>
                      <a:pt x="452978" y="1320320"/>
                    </a:lnTo>
                    <a:lnTo>
                      <a:pt x="395140" y="1464992"/>
                    </a:lnTo>
                    <a:lnTo>
                      <a:pt x="322292" y="1611799"/>
                    </a:lnTo>
                    <a:lnTo>
                      <a:pt x="233064" y="1759870"/>
                    </a:lnTo>
                    <a:lnTo>
                      <a:pt x="126089" y="1908330"/>
                    </a:lnTo>
                    <a:lnTo>
                      <a:pt x="0" y="2056307"/>
                    </a:lnTo>
                    <a:lnTo>
                      <a:pt x="8485" y="2049380"/>
                    </a:lnTo>
                    <a:lnTo>
                      <a:pt x="69398" y="1995651"/>
                    </a:lnTo>
                    <a:lnTo>
                      <a:pt x="117174" y="1949979"/>
                    </a:lnTo>
                    <a:lnTo>
                      <a:pt x="173396" y="1892520"/>
                    </a:lnTo>
                    <a:lnTo>
                      <a:pt x="235740" y="1823839"/>
                    </a:lnTo>
                    <a:lnTo>
                      <a:pt x="301880" y="1744501"/>
                    </a:lnTo>
                    <a:lnTo>
                      <a:pt x="369491" y="1655069"/>
                    </a:lnTo>
                    <a:lnTo>
                      <a:pt x="436248" y="1556108"/>
                    </a:lnTo>
                    <a:lnTo>
                      <a:pt x="499825" y="1448182"/>
                    </a:lnTo>
                    <a:lnTo>
                      <a:pt x="557899" y="1331856"/>
                    </a:lnTo>
                    <a:lnTo>
                      <a:pt x="608142" y="1207693"/>
                    </a:lnTo>
                    <a:lnTo>
                      <a:pt x="648231" y="1076258"/>
                    </a:lnTo>
                    <a:lnTo>
                      <a:pt x="675840" y="938116"/>
                    </a:lnTo>
                    <a:lnTo>
                      <a:pt x="688644" y="793830"/>
                    </a:lnTo>
                    <a:lnTo>
                      <a:pt x="684319" y="643965"/>
                    </a:lnTo>
                    <a:lnTo>
                      <a:pt x="660537" y="489085"/>
                    </a:lnTo>
                    <a:lnTo>
                      <a:pt x="614976" y="329755"/>
                    </a:lnTo>
                    <a:lnTo>
                      <a:pt x="545309" y="166538"/>
                    </a:lnTo>
                    <a:lnTo>
                      <a:pt x="44921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9"/>
              <p:cNvSpPr/>
              <p:nvPr/>
            </p:nvSpPr>
            <p:spPr>
              <a:xfrm>
                <a:off x="772465" y="2174830"/>
                <a:ext cx="405130" cy="40513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10"/>
              <p:cNvSpPr/>
              <p:nvPr/>
            </p:nvSpPr>
            <p:spPr>
              <a:xfrm>
                <a:off x="1983695" y="2452574"/>
                <a:ext cx="263525" cy="26289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11"/>
              <p:cNvSpPr/>
              <p:nvPr/>
            </p:nvSpPr>
            <p:spPr>
              <a:xfrm>
                <a:off x="1565130" y="432211"/>
                <a:ext cx="194310" cy="19431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15"/>
              <p:cNvSpPr/>
              <p:nvPr/>
            </p:nvSpPr>
            <p:spPr>
              <a:xfrm>
                <a:off x="598488" y="922194"/>
                <a:ext cx="349885" cy="349885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16"/>
              <p:cNvSpPr/>
              <p:nvPr/>
            </p:nvSpPr>
            <p:spPr>
              <a:xfrm>
                <a:off x="2439509" y="2004129"/>
                <a:ext cx="216535" cy="21590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12"/>
              <p:cNvSpPr/>
              <p:nvPr/>
            </p:nvSpPr>
            <p:spPr>
              <a:xfrm>
                <a:off x="1694618" y="1126556"/>
                <a:ext cx="411480" cy="41148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13"/>
              <p:cNvSpPr/>
              <p:nvPr/>
            </p:nvSpPr>
            <p:spPr>
              <a:xfrm>
                <a:off x="2502621" y="1005472"/>
                <a:ext cx="216535" cy="215900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14"/>
              <p:cNvSpPr/>
              <p:nvPr/>
            </p:nvSpPr>
            <p:spPr>
              <a:xfrm>
                <a:off x="1861260" y="481948"/>
                <a:ext cx="129539" cy="128905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7919274" y="5901000"/>
              <a:ext cx="1199367" cy="769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0" i="0" u="none" strike="noStrike" baseline="0" dirty="0">
                  <a:ln>
                    <a:solidFill>
                      <a:schemeClr val="tx1"/>
                    </a:solidFill>
                  </a:ln>
                  <a:solidFill>
                    <a:srgbClr val="005E9F"/>
                  </a:solidFill>
                  <a:effectLst/>
                  <a:latin typeface="Cousine" panose="02070409020205020404" pitchFamily="49" charset="0"/>
                </a:rPr>
                <a:t>CDS</a:t>
              </a:r>
              <a:endParaRPr lang="en-US" sz="1000" dirty="0">
                <a:ln>
                  <a:solidFill>
                    <a:schemeClr val="tx1"/>
                  </a:solidFill>
                </a:ln>
                <a:effectLst/>
              </a:endParaRPr>
            </a:p>
          </p:txBody>
        </p:sp>
        <p:sp>
          <p:nvSpPr>
            <p:cNvPr id="27" name="object 19"/>
            <p:cNvSpPr/>
            <p:nvPr/>
          </p:nvSpPr>
          <p:spPr>
            <a:xfrm>
              <a:off x="7326039" y="6618271"/>
              <a:ext cx="1718561" cy="0"/>
            </a:xfrm>
            <a:custGeom>
              <a:avLst/>
              <a:gdLst/>
              <a:ahLst/>
              <a:cxnLst/>
              <a:rect l="l" t="t" r="r" b="b"/>
              <a:pathLst>
                <a:path w="2921634">
                  <a:moveTo>
                    <a:pt x="0" y="0"/>
                  </a:moveTo>
                  <a:lnTo>
                    <a:pt x="2921203" y="0"/>
                  </a:lnTo>
                </a:path>
              </a:pathLst>
            </a:custGeom>
            <a:ln w="712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54124" y="6585682"/>
              <a:ext cx="18780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 dirty="0">
                  <a:solidFill>
                    <a:schemeClr val="tx1"/>
                  </a:solidFill>
                  <a:latin typeface="Economica"/>
                  <a:cs typeface="Economica"/>
                </a:rPr>
                <a:t>De</a:t>
              </a:r>
              <a:r>
                <a:rPr lang="en-IN" sz="900" spc="-15" dirty="0">
                  <a:solidFill>
                    <a:schemeClr val="tx1"/>
                  </a:solidFill>
                  <a:latin typeface="Economica"/>
                  <a:cs typeface="Economica"/>
                </a:rPr>
                <a:t>p</a:t>
              </a:r>
              <a:r>
                <a:rPr lang="en-IN" sz="900" dirty="0">
                  <a:solidFill>
                    <a:schemeClr val="tx1"/>
                  </a:solidFill>
                  <a:latin typeface="Economica"/>
                  <a:cs typeface="Economica"/>
                </a:rPr>
                <a:t>a</a:t>
              </a:r>
              <a:r>
                <a:rPr lang="en-IN" sz="900" spc="10" dirty="0">
                  <a:solidFill>
                    <a:schemeClr val="tx1"/>
                  </a:solidFill>
                  <a:latin typeface="Economica"/>
                  <a:cs typeface="Economica"/>
                </a:rPr>
                <a:t>r</a:t>
              </a:r>
              <a:r>
                <a:rPr lang="en-IN" sz="900" dirty="0">
                  <a:solidFill>
                    <a:schemeClr val="tx1"/>
                  </a:solidFill>
                  <a:latin typeface="Economica"/>
                  <a:cs typeface="Economica"/>
                </a:rPr>
                <a:t>tment of Computa</a:t>
              </a:r>
              <a:r>
                <a:rPr lang="en-IN" sz="900" spc="-10" dirty="0">
                  <a:solidFill>
                    <a:schemeClr val="tx1"/>
                  </a:solidFill>
                  <a:latin typeface="Economica"/>
                  <a:cs typeface="Economica"/>
                </a:rPr>
                <a:t>t</a:t>
              </a:r>
              <a:r>
                <a:rPr lang="en-IN" sz="900" dirty="0">
                  <a:solidFill>
                    <a:schemeClr val="tx1"/>
                  </a:solidFill>
                  <a:latin typeface="Economica"/>
                  <a:cs typeface="Economica"/>
                </a:rPr>
                <a:t>ional and Data S</a:t>
              </a:r>
              <a:r>
                <a:rPr lang="en-IN" sz="900" spc="-30" dirty="0">
                  <a:solidFill>
                    <a:schemeClr val="tx1"/>
                  </a:solidFill>
                  <a:latin typeface="Economica"/>
                  <a:cs typeface="Economica"/>
                </a:rPr>
                <a:t>c</a:t>
              </a:r>
              <a:r>
                <a:rPr lang="en-IN" sz="900" dirty="0">
                  <a:solidFill>
                    <a:schemeClr val="tx1"/>
                  </a:solidFill>
                  <a:latin typeface="Economica"/>
                  <a:cs typeface="Economica"/>
                </a:rPr>
                <a:t>iences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46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D8386ECE-7B38-4FA0-871D-C7425BF9B05B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9EFCAA85-8796-4B17-9CA3-4CB18724E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ao-ht/LearnAct/tree/master/dataset" TargetMode="External"/><Relationship Id="rId2" Type="http://schemas.openxmlformats.org/officeDocument/2006/relationships/hyperlink" Target="https://arxiv.org/pdf/2311.00772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pdf/2311.00772.pdf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pdf/2210.03629.pdf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11" Type="http://schemas.openxmlformats.org/officeDocument/2006/relationships/image" Target="../media/image12.jp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086" y="1576251"/>
            <a:ext cx="8961120" cy="2030844"/>
          </a:xfrm>
        </p:spPr>
        <p:txBody>
          <a:bodyPr>
            <a:noAutofit/>
          </a:bodyPr>
          <a:lstStyle/>
          <a:p>
            <a:r>
              <a:rPr lang="en-GB" sz="3600" dirty="0" smtClean="0">
                <a:solidFill>
                  <a:srgbClr val="000000"/>
                </a:solidFill>
                <a:latin typeface="Times"/>
                <a:cs typeface="Times"/>
              </a:rPr>
              <a:t>Reasoning Based Context Aware Action Sequence Prediction Using Large Action Model</a:t>
            </a:r>
            <a:r>
              <a:rPr lang="en-US" sz="3600" dirty="0" smtClean="0">
                <a:solidFill>
                  <a:srgbClr val="000000"/>
                </a:solidFill>
                <a:latin typeface="Times"/>
                <a:cs typeface="Times"/>
              </a:rPr>
              <a:t/>
            </a:r>
            <a:br>
              <a:rPr lang="en-US" sz="3600" dirty="0" smtClean="0">
                <a:solidFill>
                  <a:srgbClr val="000000"/>
                </a:solidFill>
                <a:latin typeface="Times"/>
                <a:cs typeface="Times"/>
              </a:rPr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6587" y="3427848"/>
            <a:ext cx="7564763" cy="285604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endParaRPr lang="en-US" dirty="0"/>
          </a:p>
          <a:p>
            <a:r>
              <a:rPr lang="en-US" sz="4400" dirty="0">
                <a:latin typeface="Times New Roman"/>
                <a:cs typeface="Times New Roman"/>
              </a:rPr>
              <a:t>Anany Prem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sz="3600" dirty="0">
                <a:latin typeface="Times New Roman"/>
                <a:cs typeface="Times New Roman"/>
              </a:rPr>
              <a:t>(IISc, DSBA-2023)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sz="2900" dirty="0">
                <a:latin typeface="Times New Roman"/>
                <a:cs typeface="Times New Roman"/>
              </a:rPr>
              <a:t>Mid-term Review</a:t>
            </a:r>
          </a:p>
          <a:p>
            <a:r>
              <a:rPr lang="en-GB" sz="2600" dirty="0">
                <a:latin typeface="Times New Roman"/>
                <a:cs typeface="Times"/>
              </a:rPr>
              <a:t>323000109</a:t>
            </a:r>
            <a:endParaRPr lang="en-US" sz="2600" dirty="0">
              <a:latin typeface="Times New Roman"/>
              <a:cs typeface="Times New Roman"/>
            </a:endParaRPr>
          </a:p>
          <a:p>
            <a:endParaRPr lang="en-US" sz="2400" dirty="0"/>
          </a:p>
          <a:p>
            <a:endParaRPr lang="en-US" sz="1800" dirty="0">
              <a:solidFill>
                <a:srgbClr val="5ECCF3"/>
              </a:solidFill>
              <a:latin typeface="Times New Roman"/>
              <a:cs typeface="Times New Roman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Internal Company Guide:  Sourabh Tiwari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IISc Faculty Mentor:       Yogesh </a:t>
            </a:r>
            <a:r>
              <a:rPr lang="en-US" sz="1800" err="1">
                <a:solidFill>
                  <a:schemeClr val="tx1"/>
                </a:solidFill>
                <a:latin typeface="Times New Roman"/>
                <a:cs typeface="Times New Roman"/>
              </a:rPr>
              <a:t>Simmhan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662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2: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10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8377" y="1733721"/>
            <a:ext cx="9065623" cy="4759385"/>
            <a:chOff x="420518" y="929583"/>
            <a:chExt cx="11672765" cy="5316805"/>
          </a:xfrm>
        </p:grpSpPr>
        <p:sp>
          <p:nvSpPr>
            <p:cNvPr id="32" name="Round Diagonal Corner Rectangle 31"/>
            <p:cNvSpPr/>
            <p:nvPr/>
          </p:nvSpPr>
          <p:spPr>
            <a:xfrm>
              <a:off x="1014010" y="1230508"/>
              <a:ext cx="2356487" cy="369221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dash"/>
              <a:miter lim="800000"/>
            </a:ln>
            <a:effectLst>
              <a:outerShdw blurRad="63500" sx="98000" sy="98000" algn="ctr" rotWithShape="0">
                <a:prstClr val="black">
                  <a:alpha val="58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Set cooking course for red sauce pasta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008" y="1310708"/>
              <a:ext cx="302284" cy="296426"/>
            </a:xfrm>
            <a:prstGeom prst="round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669618" y="1119819"/>
              <a:ext cx="4423665" cy="138498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Finetuned Action Sequence Policy: Act as Human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identify_device(slot=“”)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powerswitch_getsStatus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(device=“Microwave_ID”)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device_turnOn(device=“Microwave_ID”)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find_recipecourse(recipe=“red sauce pasta”)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set_cookingcourse(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courseName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=“eco convection”)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generate_completion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execution_status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=“success”)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9149" y="1758371"/>
              <a:ext cx="2620656" cy="67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Context Data: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User’s IoT PDSS Data: Room, Devices, State etc.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DA services: Recipe data</a:t>
              </a:r>
            </a:p>
          </p:txBody>
        </p:sp>
        <p:sp>
          <p:nvSpPr>
            <p:cNvPr id="36" name="모서리가 둥근 직사각형 11"/>
            <p:cNvSpPr/>
            <p:nvPr/>
          </p:nvSpPr>
          <p:spPr>
            <a:xfrm>
              <a:off x="5064367" y="1416533"/>
              <a:ext cx="1431846" cy="468889"/>
            </a:xfrm>
            <a:prstGeom prst="roundRect">
              <a:avLst>
                <a:gd name="adj" fmla="val 6050"/>
              </a:avLst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HLAM</a:t>
              </a:r>
            </a:p>
          </p:txBody>
        </p:sp>
        <p:cxnSp>
          <p:nvCxnSpPr>
            <p:cNvPr id="37" name="Straight Arrow Connector 36"/>
            <p:cNvCxnSpPr>
              <a:endCxn id="36" idx="1"/>
            </p:cNvCxnSpPr>
            <p:nvPr/>
          </p:nvCxnSpPr>
          <p:spPr>
            <a:xfrm>
              <a:off x="3607981" y="1650978"/>
              <a:ext cx="145638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8" name="Oval 37"/>
            <p:cNvSpPr/>
            <p:nvPr/>
          </p:nvSpPr>
          <p:spPr>
            <a:xfrm>
              <a:off x="1018444" y="929583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653074" y="2580117"/>
              <a:ext cx="4440209" cy="2459042"/>
            </a:xfrm>
            <a:prstGeom prst="rect">
              <a:avLst/>
            </a:prstGeom>
            <a:solidFill>
              <a:srgbClr val="FFC000">
                <a:lumMod val="20000"/>
                <a:lumOff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Context Aware HLAM Understanding: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en-IN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Identify device ID from IoT PDSS data, user has not mentioned device name</a:t>
              </a:r>
            </a:p>
            <a:p>
              <a:pPr marL="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If only 1 capable device: HLAM pre-fill identify_device response as Device ID</a:t>
              </a:r>
            </a:p>
            <a:p>
              <a:pPr marL="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If multiple capable devices: Prompt user for which device he want to set course, list all devices.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en-IN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Device status from IoT PDSS device state (On/Off)</a:t>
              </a:r>
            </a:p>
            <a:p>
              <a:pPr marL="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If Off, this step will execute by action handler</a:t>
              </a:r>
            </a:p>
            <a:p>
              <a:pPr marL="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If On, HLAM pre-fill device_turnOn result as true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en-IN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Understands from recipe context, course name is eco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convection.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69618" y="5432138"/>
              <a:ext cx="4345174" cy="8142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Final Action Sequence from HLAM: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set_cookingcourse(device=“Microwave_ID”,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courseName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=“eco convection”)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generate_completion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execution_status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=“status”)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7263584" y="1119735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305618" y="3028939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34354" y="4814257"/>
              <a:ext cx="1867168" cy="305008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846017" y="4917268"/>
              <a:ext cx="1873473" cy="289201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992901" y="5016254"/>
              <a:ext cx="1866920" cy="310373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66641" y="5107482"/>
              <a:ext cx="1804843" cy="373586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Action 1 to N</a:t>
              </a:r>
            </a:p>
          </p:txBody>
        </p:sp>
        <p:cxnSp>
          <p:nvCxnSpPr>
            <p:cNvPr id="47" name="Straight Arrow Connector 46"/>
            <p:cNvCxnSpPr>
              <a:stCxn id="46" idx="1"/>
            </p:cNvCxnSpPr>
            <p:nvPr/>
          </p:nvCxnSpPr>
          <p:spPr>
            <a:xfrm flipH="1" flipV="1">
              <a:off x="730897" y="5291544"/>
              <a:ext cx="4435744" cy="2731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953456" y="4696696"/>
              <a:ext cx="2620656" cy="239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 Execution on Microwave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20518" y="5042330"/>
              <a:ext cx="2620656" cy="239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NLG Playback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1018444" y="4718067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045467" y="5054796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384445" y="5326627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3" name="Elbow Connector 52"/>
            <p:cNvCxnSpPr>
              <a:stCxn id="46" idx="3"/>
              <a:endCxn id="40" idx="1"/>
            </p:cNvCxnSpPr>
            <p:nvPr/>
          </p:nvCxnSpPr>
          <p:spPr>
            <a:xfrm>
              <a:off x="6971484" y="5294275"/>
              <a:ext cx="698134" cy="544987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stCxn id="43" idx="1"/>
            </p:cNvCxnSpPr>
            <p:nvPr/>
          </p:nvCxnSpPr>
          <p:spPr>
            <a:xfrm flipH="1">
              <a:off x="742828" y="4966761"/>
              <a:ext cx="3991526" cy="52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4536002" y="3086951"/>
              <a:ext cx="1429422" cy="38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 Sequence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Prediction</a:t>
              </a:r>
            </a:p>
          </p:txBody>
        </p:sp>
        <p:sp>
          <p:nvSpPr>
            <p:cNvPr id="56" name="Round Diagonal Corner Rectangle 55"/>
            <p:cNvSpPr/>
            <p:nvPr/>
          </p:nvSpPr>
          <p:spPr>
            <a:xfrm rot="10800000" flipV="1">
              <a:off x="885571" y="5413653"/>
              <a:ext cx="2503352" cy="450473"/>
            </a:xfrm>
            <a:prstGeom prst="round2DiagRect">
              <a:avLst>
                <a:gd name="adj1" fmla="val 28607"/>
                <a:gd name="adj2" fmla="val 668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anose="020B0604020202020204" pitchFamily="34" charset="0"/>
                </a:rPr>
                <a:t>Cooking course is set in the microwave for red sauce pasta</a:t>
              </a:r>
            </a:p>
          </p:txBody>
        </p:sp>
        <p:cxnSp>
          <p:nvCxnSpPr>
            <p:cNvPr id="57" name="Straight Arrow Connector 56"/>
            <p:cNvCxnSpPr>
              <a:stCxn id="36" idx="2"/>
              <a:endCxn id="44" idx="0"/>
            </p:cNvCxnSpPr>
            <p:nvPr/>
          </p:nvCxnSpPr>
          <p:spPr>
            <a:xfrm>
              <a:off x="5780290" y="1885422"/>
              <a:ext cx="2464" cy="3031846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073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Conventional Action Model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11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-130345" y="1733721"/>
            <a:ext cx="9074990" cy="4637390"/>
            <a:chOff x="-828249" y="885579"/>
            <a:chExt cx="13041865" cy="6043984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262520" y="1661240"/>
              <a:ext cx="2356487" cy="369222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dash"/>
              <a:miter lim="800000"/>
            </a:ln>
            <a:effectLst>
              <a:outerShdw blurRad="63500" sx="98000" sy="98000" algn="ctr" rotWithShape="0">
                <a:prstClr val="black">
                  <a:alpha val="58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Play house of Ninjas on Living room TV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31911" y="885579"/>
              <a:ext cx="4345173" cy="192542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 Sequence to be followed by Machine: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S1. identify_device(slot=Living room TV)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S2. </a:t>
              </a:r>
              <a:r>
                <a:rPr kumimoji="0" lang="en-IN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powerswitch_getStatus</a:t>
              </a: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(device=“TV_ID”)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S3. device_turnOn(device=“TV_ID”)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S4. </a:t>
              </a:r>
              <a:r>
                <a:rPr kumimoji="0" lang="en-IN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find_appName</a:t>
              </a: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programName</a:t>
              </a: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=“House of Ninjas”)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S5. application_launch(</a:t>
              </a:r>
              <a:r>
                <a:rPr kumimoji="0" lang="en-IN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appName</a:t>
              </a: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=“Netflix”, programName=“House of Ninjas”)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S6. </a:t>
              </a:r>
              <a:r>
                <a:rPr kumimoji="0" lang="en-IN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generate_completion</a:t>
              </a: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execution_status</a:t>
              </a: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=“status”)</a:t>
              </a:r>
            </a:p>
          </p:txBody>
        </p:sp>
        <p:cxnSp>
          <p:nvCxnSpPr>
            <p:cNvPr id="7" name="Straight Arrow Connector 6"/>
            <p:cNvCxnSpPr>
              <a:stCxn id="5" idx="0"/>
              <a:endCxn id="6" idx="1"/>
            </p:cNvCxnSpPr>
            <p:nvPr/>
          </p:nvCxnSpPr>
          <p:spPr>
            <a:xfrm>
              <a:off x="2619007" y="1845850"/>
              <a:ext cx="1412905" cy="244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8794857" y="1368774"/>
              <a:ext cx="2790527" cy="1223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For any command, the machine can predict the action sequences.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Execution happens step by step.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-626507" y="2889096"/>
              <a:ext cx="12840123" cy="1898008"/>
              <a:chOff x="-626507" y="2889096"/>
              <a:chExt cx="12840123" cy="1898008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307925" y="3268607"/>
                <a:ext cx="565608" cy="50904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s1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78466" y="3268607"/>
                <a:ext cx="565608" cy="50904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s2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609207" y="3268606"/>
                <a:ext cx="565608" cy="50904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s3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446437" y="3268606"/>
                <a:ext cx="565608" cy="50904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s4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408429" y="3268606"/>
                <a:ext cx="565608" cy="50904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s5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0576910" y="3268606"/>
                <a:ext cx="565608" cy="50904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s6</a:t>
                </a:r>
              </a:p>
            </p:txBody>
          </p:sp>
          <p:cxnSp>
            <p:nvCxnSpPr>
              <p:cNvPr id="16" name="Elbow Connector 15"/>
              <p:cNvCxnSpPr>
                <a:endCxn id="10" idx="2"/>
              </p:cNvCxnSpPr>
              <p:nvPr/>
            </p:nvCxnSpPr>
            <p:spPr>
              <a:xfrm>
                <a:off x="537241" y="3268607"/>
                <a:ext cx="770684" cy="254524"/>
              </a:xfrm>
              <a:prstGeom prst="bentConnector3">
                <a:avLst>
                  <a:gd name="adj1" fmla="val 50000"/>
                </a:avLst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" name="Straight Arrow Connector 16"/>
              <p:cNvCxnSpPr>
                <a:stCxn id="10" idx="6"/>
                <a:endCxn id="11" idx="2"/>
              </p:cNvCxnSpPr>
              <p:nvPr/>
            </p:nvCxnSpPr>
            <p:spPr>
              <a:xfrm>
                <a:off x="1873533" y="3523131"/>
                <a:ext cx="1104933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" name="Straight Arrow Connector 17"/>
              <p:cNvCxnSpPr>
                <a:stCxn id="11" idx="6"/>
                <a:endCxn id="12" idx="2"/>
              </p:cNvCxnSpPr>
              <p:nvPr/>
            </p:nvCxnSpPr>
            <p:spPr>
              <a:xfrm flipV="1">
                <a:off x="3544074" y="3523130"/>
                <a:ext cx="1065133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" name="Straight Arrow Connector 18"/>
              <p:cNvCxnSpPr>
                <a:stCxn id="12" idx="6"/>
                <a:endCxn id="13" idx="2"/>
              </p:cNvCxnSpPr>
              <p:nvPr/>
            </p:nvCxnSpPr>
            <p:spPr>
              <a:xfrm>
                <a:off x="5174815" y="3523130"/>
                <a:ext cx="1271622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0" name="Straight Arrow Connector 19"/>
              <p:cNvCxnSpPr>
                <a:stCxn id="13" idx="6"/>
                <a:endCxn id="14" idx="2"/>
              </p:cNvCxnSpPr>
              <p:nvPr/>
            </p:nvCxnSpPr>
            <p:spPr>
              <a:xfrm>
                <a:off x="7012045" y="3523130"/>
                <a:ext cx="139638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1" name="Straight Arrow Connector 20"/>
              <p:cNvCxnSpPr>
                <a:stCxn id="14" idx="6"/>
                <a:endCxn id="15" idx="2"/>
              </p:cNvCxnSpPr>
              <p:nvPr/>
            </p:nvCxnSpPr>
            <p:spPr>
              <a:xfrm>
                <a:off x="8974037" y="3523130"/>
                <a:ext cx="1602873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2" name="Elbow Connector 21"/>
              <p:cNvCxnSpPr>
                <a:stCxn id="15" idx="6"/>
              </p:cNvCxnSpPr>
              <p:nvPr/>
            </p:nvCxnSpPr>
            <p:spPr>
              <a:xfrm flipV="1">
                <a:off x="11142518" y="3222001"/>
                <a:ext cx="645471" cy="301129"/>
              </a:xfrm>
              <a:prstGeom prst="bentConnector3">
                <a:avLst>
                  <a:gd name="adj1" fmla="val 50000"/>
                </a:avLst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-458507" y="3039519"/>
                <a:ext cx="1253765" cy="48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Input Command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95258" y="3991186"/>
                <a:ext cx="1394656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Identify_device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317239" y="3991336"/>
                <a:ext cx="1927091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powerswitch_getstatus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292978" y="3991186"/>
                <a:ext cx="1346577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Device_turnOn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045934" y="3991186"/>
                <a:ext cx="1366614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Find_appName</a:t>
                </a:r>
                <a:endPara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767076" y="3991186"/>
                <a:ext cx="1657372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Application_launch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926242" y="3958116"/>
                <a:ext cx="1819856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Generate_completion</a:t>
                </a:r>
                <a:endPara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V="1">
                <a:off x="-354431" y="4574197"/>
                <a:ext cx="12568047" cy="8326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10906581" y="2889096"/>
                <a:ext cx="1253765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NLG Response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-626507" y="4305748"/>
                <a:ext cx="4434470" cy="48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Case 1: TV was off, powerswitch_getstatus returned false.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828249" y="4939471"/>
              <a:ext cx="13002965" cy="1990092"/>
              <a:chOff x="-828249" y="4939471"/>
              <a:chExt cx="13002965" cy="1990092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284382" y="5529984"/>
                <a:ext cx="565608" cy="50904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s1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954923" y="5529984"/>
                <a:ext cx="565608" cy="50904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85664" y="5529983"/>
                <a:ext cx="565608" cy="509047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s3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422894" y="5529983"/>
                <a:ext cx="565608" cy="50904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s4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384886" y="5529983"/>
                <a:ext cx="565608" cy="50904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s5</a:t>
                </a: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553367" y="5529983"/>
                <a:ext cx="565608" cy="50904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s6</a:t>
                </a:r>
              </a:p>
            </p:txBody>
          </p:sp>
          <p:cxnSp>
            <p:nvCxnSpPr>
              <p:cNvPr id="40" name="Elbow Connector 39"/>
              <p:cNvCxnSpPr>
                <a:endCxn id="34" idx="2"/>
              </p:cNvCxnSpPr>
              <p:nvPr/>
            </p:nvCxnSpPr>
            <p:spPr>
              <a:xfrm>
                <a:off x="513698" y="5529984"/>
                <a:ext cx="770684" cy="254524"/>
              </a:xfrm>
              <a:prstGeom prst="bentConnector3">
                <a:avLst>
                  <a:gd name="adj1" fmla="val 50000"/>
                </a:avLst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1" name="Straight Arrow Connector 40"/>
              <p:cNvCxnSpPr>
                <a:stCxn id="34" idx="6"/>
                <a:endCxn id="35" idx="2"/>
              </p:cNvCxnSpPr>
              <p:nvPr/>
            </p:nvCxnSpPr>
            <p:spPr>
              <a:xfrm>
                <a:off x="1849990" y="5784508"/>
                <a:ext cx="1104933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2" name="Straight Arrow Connector 41"/>
              <p:cNvCxnSpPr>
                <a:stCxn id="35" idx="6"/>
                <a:endCxn id="36" idx="2"/>
              </p:cNvCxnSpPr>
              <p:nvPr/>
            </p:nvCxnSpPr>
            <p:spPr>
              <a:xfrm flipV="1">
                <a:off x="3520531" y="5784507"/>
                <a:ext cx="1065133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3" name="Straight Arrow Connector 42"/>
              <p:cNvCxnSpPr>
                <a:stCxn id="36" idx="6"/>
                <a:endCxn id="37" idx="2"/>
              </p:cNvCxnSpPr>
              <p:nvPr/>
            </p:nvCxnSpPr>
            <p:spPr>
              <a:xfrm>
                <a:off x="5151272" y="5784507"/>
                <a:ext cx="1271622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4" name="Straight Arrow Connector 43"/>
              <p:cNvCxnSpPr>
                <a:stCxn id="37" idx="6"/>
                <a:endCxn id="38" idx="2"/>
              </p:cNvCxnSpPr>
              <p:nvPr/>
            </p:nvCxnSpPr>
            <p:spPr>
              <a:xfrm>
                <a:off x="6988502" y="5784507"/>
                <a:ext cx="139638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5" name="Straight Arrow Connector 44"/>
              <p:cNvCxnSpPr>
                <a:stCxn id="38" idx="6"/>
                <a:endCxn id="39" idx="2"/>
              </p:cNvCxnSpPr>
              <p:nvPr/>
            </p:nvCxnSpPr>
            <p:spPr>
              <a:xfrm>
                <a:off x="8950494" y="5784507"/>
                <a:ext cx="1602873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6" name="Elbow Connector 45"/>
              <p:cNvCxnSpPr>
                <a:stCxn id="39" idx="6"/>
              </p:cNvCxnSpPr>
              <p:nvPr/>
            </p:nvCxnSpPr>
            <p:spPr>
              <a:xfrm flipV="1">
                <a:off x="11118975" y="5389120"/>
                <a:ext cx="730518" cy="395387"/>
              </a:xfrm>
              <a:prstGeom prst="bentConnector3">
                <a:avLst>
                  <a:gd name="adj1" fmla="val 50000"/>
                </a:avLst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7" name="TextBox 46"/>
              <p:cNvSpPr txBox="1"/>
              <p:nvPr/>
            </p:nvSpPr>
            <p:spPr>
              <a:xfrm>
                <a:off x="188009" y="5021545"/>
                <a:ext cx="1253765" cy="48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Input Command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14891" y="6198222"/>
                <a:ext cx="1418199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Identify_device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327312" y="6198222"/>
                <a:ext cx="1876249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powerswitch_getstatus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231136" y="6196402"/>
                <a:ext cx="1434059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Device_turnOn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929592" y="6179395"/>
                <a:ext cx="1490279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Find_appName</a:t>
                </a:r>
                <a:endPara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796808" y="6179395"/>
                <a:ext cx="1741766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Application_launch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669258" y="6179523"/>
                <a:ext cx="1913152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Generate_completion</a:t>
                </a:r>
                <a:endPara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54" name="Curved Connector 53"/>
              <p:cNvCxnSpPr>
                <a:stCxn id="35" idx="7"/>
                <a:endCxn id="37" idx="1"/>
              </p:cNvCxnSpPr>
              <p:nvPr/>
            </p:nvCxnSpPr>
            <p:spPr>
              <a:xfrm rot="5400000" flipH="1" flipV="1">
                <a:off x="4971712" y="4070520"/>
                <a:ext cx="1" cy="3068025"/>
              </a:xfrm>
              <a:prstGeom prst="curvedConnector3">
                <a:avLst>
                  <a:gd name="adj1" fmla="val 30314900000"/>
                </a:avLst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5" name="TextBox 54"/>
              <p:cNvSpPr txBox="1"/>
              <p:nvPr/>
            </p:nvSpPr>
            <p:spPr>
              <a:xfrm>
                <a:off x="4399727" y="4939471"/>
                <a:ext cx="1253765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If Device is On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0920951" y="5035737"/>
                <a:ext cx="1253765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NLG Response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-828249" y="6628716"/>
                <a:ext cx="4708340" cy="30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Case 2: TV was on, powerswitch_getstatus returned true.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56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HLAM with Neuro Symbolic AI: To understand Context as </a:t>
            </a:r>
            <a:r>
              <a:rPr lang="en-US" altLang="ko-KR" sz="3200" dirty="0" smtClean="0"/>
              <a:t>Human</a:t>
            </a:r>
            <a:endParaRPr lang="en-IN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12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9668" y="1828800"/>
            <a:ext cx="8995953" cy="4641711"/>
            <a:chOff x="69668" y="1828800"/>
            <a:chExt cx="8995953" cy="4641711"/>
          </a:xfrm>
        </p:grpSpPr>
        <p:sp>
          <p:nvSpPr>
            <p:cNvPr id="46" name="Oval 45"/>
            <p:cNvSpPr/>
            <p:nvPr/>
          </p:nvSpPr>
          <p:spPr>
            <a:xfrm>
              <a:off x="1813829" y="5903581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s3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491369" y="5903581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s5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3148468" y="5903581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s6</a:t>
              </a:r>
            </a:p>
          </p:txBody>
        </p:sp>
        <p:cxnSp>
          <p:nvCxnSpPr>
            <p:cNvPr id="49" name="Elbow Connector 48"/>
            <p:cNvCxnSpPr>
              <a:endCxn id="46" idx="2"/>
            </p:cNvCxnSpPr>
            <p:nvPr/>
          </p:nvCxnSpPr>
          <p:spPr>
            <a:xfrm rot="16200000" flipH="1">
              <a:off x="1580283" y="5878879"/>
              <a:ext cx="283622" cy="183470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46" idx="6"/>
              <a:endCxn id="47" idx="2"/>
            </p:cNvCxnSpPr>
            <p:nvPr/>
          </p:nvCxnSpPr>
          <p:spPr>
            <a:xfrm>
              <a:off x="2209056" y="6112425"/>
              <a:ext cx="28231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/>
            <p:cNvCxnSpPr>
              <a:stCxn id="47" idx="6"/>
              <a:endCxn id="48" idx="2"/>
            </p:cNvCxnSpPr>
            <p:nvPr/>
          </p:nvCxnSpPr>
          <p:spPr>
            <a:xfrm>
              <a:off x="2886596" y="6112425"/>
              <a:ext cx="26187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Elbow Connector 51"/>
            <p:cNvCxnSpPr>
              <a:stCxn id="48" idx="6"/>
            </p:cNvCxnSpPr>
            <p:nvPr/>
          </p:nvCxnSpPr>
          <p:spPr>
            <a:xfrm>
              <a:off x="3543695" y="6112425"/>
              <a:ext cx="101252" cy="317133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>
            <a:xfrm flipV="1">
              <a:off x="546280" y="4132682"/>
              <a:ext cx="8519341" cy="3867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54" name="Oval 53"/>
            <p:cNvSpPr/>
            <p:nvPr/>
          </p:nvSpPr>
          <p:spPr>
            <a:xfrm>
              <a:off x="854257" y="3606705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s1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1526205" y="3606705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s2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2198153" y="3606705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s3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876810" y="3606705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s4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3584640" y="3606705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s5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4241739" y="3606705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s6</a:t>
              </a:r>
            </a:p>
          </p:txBody>
        </p:sp>
        <p:cxnSp>
          <p:nvCxnSpPr>
            <p:cNvPr id="60" name="Elbow Connector 59"/>
            <p:cNvCxnSpPr>
              <a:endCxn id="54" idx="2"/>
            </p:cNvCxnSpPr>
            <p:nvPr/>
          </p:nvCxnSpPr>
          <p:spPr>
            <a:xfrm rot="16200000" flipH="1">
              <a:off x="637702" y="3598994"/>
              <a:ext cx="286193" cy="146917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Straight Arrow Connector 60"/>
            <p:cNvCxnSpPr>
              <a:stCxn id="54" idx="6"/>
              <a:endCxn id="55" idx="2"/>
            </p:cNvCxnSpPr>
            <p:nvPr/>
          </p:nvCxnSpPr>
          <p:spPr>
            <a:xfrm>
              <a:off x="1249484" y="3815549"/>
              <a:ext cx="276721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55" idx="6"/>
              <a:endCxn id="56" idx="2"/>
            </p:cNvCxnSpPr>
            <p:nvPr/>
          </p:nvCxnSpPr>
          <p:spPr>
            <a:xfrm>
              <a:off x="1921432" y="3815549"/>
              <a:ext cx="276721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/>
            <p:cNvCxnSpPr>
              <a:stCxn id="56" idx="6"/>
              <a:endCxn id="57" idx="2"/>
            </p:cNvCxnSpPr>
            <p:nvPr/>
          </p:nvCxnSpPr>
          <p:spPr>
            <a:xfrm>
              <a:off x="2593379" y="3815549"/>
              <a:ext cx="283431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Straight Arrow Connector 63"/>
            <p:cNvCxnSpPr>
              <a:stCxn id="57" idx="6"/>
              <a:endCxn id="58" idx="2"/>
            </p:cNvCxnSpPr>
            <p:nvPr/>
          </p:nvCxnSpPr>
          <p:spPr>
            <a:xfrm>
              <a:off x="3272037" y="3815549"/>
              <a:ext cx="31260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Straight Arrow Connector 64"/>
            <p:cNvCxnSpPr>
              <a:stCxn id="58" idx="6"/>
              <a:endCxn id="59" idx="2"/>
            </p:cNvCxnSpPr>
            <p:nvPr/>
          </p:nvCxnSpPr>
          <p:spPr>
            <a:xfrm>
              <a:off x="3979867" y="3815549"/>
              <a:ext cx="26187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Elbow Connector 65"/>
            <p:cNvCxnSpPr>
              <a:stCxn id="59" idx="6"/>
            </p:cNvCxnSpPr>
            <p:nvPr/>
          </p:nvCxnSpPr>
          <p:spPr>
            <a:xfrm>
              <a:off x="4636966" y="3815549"/>
              <a:ext cx="101252" cy="317133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" name="Oval 66"/>
            <p:cNvSpPr/>
            <p:nvPr/>
          </p:nvSpPr>
          <p:spPr>
            <a:xfrm>
              <a:off x="6438156" y="3502283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s5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095255" y="3502283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s6</a:t>
              </a:r>
            </a:p>
          </p:txBody>
        </p:sp>
        <p:cxnSp>
          <p:nvCxnSpPr>
            <p:cNvPr id="69" name="Elbow Connector 68"/>
            <p:cNvCxnSpPr>
              <a:endCxn id="67" idx="2"/>
            </p:cNvCxnSpPr>
            <p:nvPr/>
          </p:nvCxnSpPr>
          <p:spPr>
            <a:xfrm rot="16200000" flipH="1">
              <a:off x="6233095" y="3506066"/>
              <a:ext cx="308042" cy="102079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Straight Arrow Connector 69"/>
            <p:cNvCxnSpPr>
              <a:stCxn id="67" idx="6"/>
              <a:endCxn id="68" idx="2"/>
            </p:cNvCxnSpPr>
            <p:nvPr/>
          </p:nvCxnSpPr>
          <p:spPr>
            <a:xfrm>
              <a:off x="6833383" y="3711127"/>
              <a:ext cx="26187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Elbow Connector 70"/>
            <p:cNvCxnSpPr>
              <a:stCxn id="68" idx="6"/>
            </p:cNvCxnSpPr>
            <p:nvPr/>
          </p:nvCxnSpPr>
          <p:spPr>
            <a:xfrm>
              <a:off x="7490482" y="3711127"/>
              <a:ext cx="101252" cy="317133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2" name="Oval 71"/>
            <p:cNvSpPr/>
            <p:nvPr/>
          </p:nvSpPr>
          <p:spPr>
            <a:xfrm>
              <a:off x="6119234" y="5944535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s1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6833383" y="5944535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s5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7490482" y="5944535"/>
              <a:ext cx="395227" cy="41768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s6</a:t>
              </a:r>
            </a:p>
          </p:txBody>
        </p:sp>
        <p:cxnSp>
          <p:nvCxnSpPr>
            <p:cNvPr id="75" name="Elbow Connector 74"/>
            <p:cNvCxnSpPr>
              <a:endCxn id="72" idx="2"/>
            </p:cNvCxnSpPr>
            <p:nvPr/>
          </p:nvCxnSpPr>
          <p:spPr>
            <a:xfrm rot="16200000" flipH="1">
              <a:off x="5902679" y="5936823"/>
              <a:ext cx="286193" cy="146917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6" name="Straight Arrow Connector 75"/>
            <p:cNvCxnSpPr>
              <a:stCxn id="72" idx="6"/>
              <a:endCxn id="73" idx="2"/>
            </p:cNvCxnSpPr>
            <p:nvPr/>
          </p:nvCxnSpPr>
          <p:spPr>
            <a:xfrm>
              <a:off x="6514461" y="6153378"/>
              <a:ext cx="31892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7" name="Straight Arrow Connector 76"/>
            <p:cNvCxnSpPr>
              <a:stCxn id="73" idx="6"/>
              <a:endCxn id="74" idx="2"/>
            </p:cNvCxnSpPr>
            <p:nvPr/>
          </p:nvCxnSpPr>
          <p:spPr>
            <a:xfrm>
              <a:off x="7228610" y="6153378"/>
              <a:ext cx="26187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Elbow Connector 77"/>
            <p:cNvCxnSpPr>
              <a:stCxn id="74" idx="6"/>
            </p:cNvCxnSpPr>
            <p:nvPr/>
          </p:nvCxnSpPr>
          <p:spPr>
            <a:xfrm>
              <a:off x="7885709" y="6153378"/>
              <a:ext cx="101252" cy="317133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69668" y="1828800"/>
              <a:ext cx="309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Case 1: No Context Data Available. Follow Each Step.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205485" y="2088191"/>
              <a:ext cx="3036254" cy="1338828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 Sequence to be followed by Machine: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S1. identify_device(slot=Living room TV)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S2. 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powerswitch_getStatus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(device=“TV_ID”)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S3. device_turnOn(device=“TV_ID”)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S4. 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find_appName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programName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=“House of Ninjas”)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S5. application_launch(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appName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=“Netflix”, programName=“House of Ninjas”)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S6. 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generate_completion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execution_status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=“status”)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468623" y="1875480"/>
              <a:ext cx="309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Case 2:All Context Data Available, Jump to last step.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411276" y="2240648"/>
              <a:ext cx="3036254" cy="78483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 Sequence to be followed by Machine: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S5. application_launch(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appName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=“Netflix”, programName=“House of Ninjas”)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S6. 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generate_completion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execution_status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=“status”)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5553" y="4233236"/>
              <a:ext cx="4263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Case 3: Partial Data Available, TV is off, </a:t>
              </a:r>
              <a:r>
                <a:rPr kumimoji="0" lang="en-IN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appName</a:t>
              </a: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is known. Skip intermediate steps.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09166" y="4592912"/>
              <a:ext cx="3036254" cy="92333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 Sequence to be followed by Machine: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S3. device_turnOn(device=“TV_ID”)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S5. application_launch(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appName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=“Netflix”, programName=“House of Ninjas”)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S6. 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generate_completion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execution_status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=“status”)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933260" y="4237102"/>
              <a:ext cx="372306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Case 4: Partial Data Available, 2 TV in living room, both are on. </a:t>
              </a:r>
              <a:r>
                <a:rPr kumimoji="0" lang="en-IN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appName</a:t>
              </a: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is known.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385668" y="4521470"/>
              <a:ext cx="3061862" cy="92333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 Sequence to be followed by Machine: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S1. identify_device(slot=Living room TV)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S5. application_launch(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appName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=“Netflix”, programName=“House of Ninjas”)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S6. 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generate_completion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execution_status</a:t>
              </a: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=“status”)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80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HLAM with Neuro Symbolic AI: To understand Context as Human</a:t>
            </a:r>
            <a:endParaRPr lang="en-IN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13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73840" y="2048378"/>
            <a:ext cx="8526319" cy="3993316"/>
            <a:chOff x="182252" y="1314051"/>
            <a:chExt cx="12228455" cy="3993316"/>
          </a:xfrm>
        </p:grpSpPr>
        <p:sp>
          <p:nvSpPr>
            <p:cNvPr id="5" name="Rectangle 4"/>
            <p:cNvSpPr/>
            <p:nvPr/>
          </p:nvSpPr>
          <p:spPr>
            <a:xfrm>
              <a:off x="182252" y="1767256"/>
              <a:ext cx="6039439" cy="2631490"/>
            </a:xfrm>
            <a:prstGeom prst="rect">
              <a:avLst/>
            </a:prstGeom>
            <a:solidFill>
              <a:srgbClr val="FFC000">
                <a:lumMod val="20000"/>
                <a:lumOff val="80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Example: User asks you "Turn on the lights please."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You MUST respond with all the action sequences that are necessary in order to achieve the following steps given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 the &lt;rules&gt; tag below: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&lt;rules&gt;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 S0: Start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 S1: S0 ∧ slot='Light' -&gt; identify_device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 S2: S1 ∧ </a:t>
              </a:r>
              <a:r>
                <a:rPr kumimoji="0" lang="en-IN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device_id</a:t>
              </a: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='</a:t>
              </a:r>
              <a:r>
                <a:rPr kumimoji="0" lang="en-IN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Light_ID</a:t>
              </a: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' -&gt; device_turnOn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 S3: S2 ∧ status=success/fail -&gt; </a:t>
              </a:r>
              <a:r>
                <a:rPr kumimoji="0" lang="en-IN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generate_completion</a:t>
              </a: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 S4: S3 ∧ END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&lt;/rules&gt;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If you are able to skip any rules due to available context from the user, then comment it out using '//'.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2252" y="1314051"/>
              <a:ext cx="5892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Simple Prompt Example: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18635" y="3801405"/>
              <a:ext cx="5892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Advantages: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518635" y="4199371"/>
              <a:ext cx="5180028" cy="110799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285750" marR="0" lvl="0" indent="-2857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Automate complex and situational human decision making.</a:t>
              </a:r>
            </a:p>
            <a:p>
              <a:pPr marL="285750" marR="0" lvl="0" indent="-2857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Work with limited data</a:t>
              </a:r>
            </a:p>
            <a:p>
              <a:pPr marL="285750" marR="0" lvl="0" indent="-2857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Ensure explainable, reliable and traceable decisions.</a:t>
              </a:r>
            </a:p>
            <a:p>
              <a:pPr marL="285750" marR="0" lvl="0" indent="-2857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Leverages knowledge graphs, information for context; LLM for reasoning and decision making.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724847" y="1652605"/>
              <a:ext cx="4603814" cy="1706364"/>
              <a:chOff x="6705993" y="1577354"/>
              <a:chExt cx="4603814" cy="1706364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1189" y="2177166"/>
                <a:ext cx="3685880" cy="66972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705993" y="2719937"/>
                <a:ext cx="12537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Symbolic Rule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232011" y="1577354"/>
                <a:ext cx="12537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State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481766" y="1588386"/>
                <a:ext cx="12537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Operation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790990" y="1585546"/>
                <a:ext cx="12537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Conditions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056041" y="3052886"/>
                <a:ext cx="12537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Path Selection</a:t>
                </a:r>
              </a:p>
            </p:txBody>
          </p:sp>
          <p:cxnSp>
            <p:nvCxnSpPr>
              <p:cNvPr id="16" name="Curved Connector 15"/>
              <p:cNvCxnSpPr>
                <a:stCxn id="12" idx="2"/>
              </p:cNvCxnSpPr>
              <p:nvPr/>
            </p:nvCxnSpPr>
            <p:spPr>
              <a:xfrm rot="16200000" flipH="1">
                <a:off x="7798846" y="1868233"/>
                <a:ext cx="462521" cy="342426"/>
              </a:xfrm>
              <a:prstGeom prst="curvedConnector3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" name="Curved Connector 16"/>
              <p:cNvCxnSpPr>
                <a:stCxn id="13" idx="2"/>
              </p:cNvCxnSpPr>
              <p:nvPr/>
            </p:nvCxnSpPr>
            <p:spPr>
              <a:xfrm rot="5400000">
                <a:off x="8602910" y="1710721"/>
                <a:ext cx="397245" cy="614238"/>
              </a:xfrm>
              <a:prstGeom prst="curvedConnector2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" name="Curved Connector 17"/>
              <p:cNvCxnSpPr>
                <a:stCxn id="14" idx="2"/>
              </p:cNvCxnSpPr>
              <p:nvPr/>
            </p:nvCxnSpPr>
            <p:spPr>
              <a:xfrm rot="5400000">
                <a:off x="9816566" y="1615157"/>
                <a:ext cx="400086" cy="802527"/>
              </a:xfrm>
              <a:prstGeom prst="curvedConnector2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" name="Curved Connector 18"/>
              <p:cNvCxnSpPr>
                <a:stCxn id="11" idx="0"/>
                <a:endCxn id="10" idx="1"/>
              </p:cNvCxnSpPr>
              <p:nvPr/>
            </p:nvCxnSpPr>
            <p:spPr>
              <a:xfrm rot="5400000" flipH="1" flipV="1">
                <a:off x="7253080" y="2591828"/>
                <a:ext cx="207906" cy="48312"/>
              </a:xfrm>
              <a:prstGeom prst="curvedConnector2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0" name="Curved Connector 19"/>
              <p:cNvCxnSpPr>
                <a:stCxn id="15" idx="0"/>
              </p:cNvCxnSpPr>
              <p:nvPr/>
            </p:nvCxnSpPr>
            <p:spPr>
              <a:xfrm rot="16200000" flipV="1">
                <a:off x="10308813" y="2678774"/>
                <a:ext cx="312242" cy="435983"/>
              </a:xfrm>
              <a:prstGeom prst="curvedConnector3">
                <a:avLst>
                  <a:gd name="adj1" fmla="val 50000"/>
                </a:avLst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1316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Flow Diagram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14</a:t>
            </a:fld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427543" y="1802674"/>
            <a:ext cx="8603246" cy="4732278"/>
            <a:chOff x="986138" y="1154632"/>
            <a:chExt cx="11110222" cy="5380320"/>
          </a:xfrm>
        </p:grpSpPr>
        <p:sp>
          <p:nvSpPr>
            <p:cNvPr id="5" name="Rectangle 4"/>
            <p:cNvSpPr/>
            <p:nvPr/>
          </p:nvSpPr>
          <p:spPr>
            <a:xfrm>
              <a:off x="2892358" y="2066264"/>
              <a:ext cx="2363822" cy="573894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Context Providers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30137" y="4066384"/>
              <a:ext cx="2363822" cy="557823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HLAM</a:t>
              </a: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37203" y="5045849"/>
              <a:ext cx="2363822" cy="462958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146258" y="2049778"/>
              <a:ext cx="2363822" cy="573894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Action Handlers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23650" y="5221462"/>
              <a:ext cx="2363822" cy="422105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7930" y="5376899"/>
              <a:ext cx="2363822" cy="442281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14377" y="5503524"/>
              <a:ext cx="2363822" cy="470097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Action 1 to 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30137" y="3127356"/>
              <a:ext cx="2363822" cy="552934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Reasoning Prompt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933576" y="2049778"/>
              <a:ext cx="21627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 Handler: Handlers to perform actions such as device disambiguation, device action etc.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6613" y="3127356"/>
              <a:ext cx="2491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Reasoning: Instructions for HLAM to decide action sequence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6138" y="4234306"/>
              <a:ext cx="32847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HLAM Actions: Think and act as human,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Divide task into sequence of actions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6427" y="5381957"/>
              <a:ext cx="30348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Sequence of Actions to be performed by different Action Handlers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46436" y="6104065"/>
              <a:ext cx="47368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Action: {Input, Reasoning State, Response State, Result}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It will prompt user if not getting sufficient results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510080" y="3196508"/>
              <a:ext cx="15183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Final Response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to user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349710" y="1779844"/>
              <a:ext cx="9593095" cy="19905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21" name="Rectangle 20"/>
            <p:cNvSpPr/>
            <p:nvPr/>
          </p:nvSpPr>
          <p:spPr>
            <a:xfrm>
              <a:off x="7066951" y="1165980"/>
              <a:ext cx="2363822" cy="430076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Devices Control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48899" y="1154632"/>
              <a:ext cx="2363822" cy="44142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Context Data Services</a:t>
              </a:r>
            </a:p>
          </p:txBody>
        </p:sp>
        <p:cxnSp>
          <p:nvCxnSpPr>
            <p:cNvPr id="23" name="Elbow Connector 22"/>
            <p:cNvCxnSpPr>
              <a:stCxn id="22" idx="2"/>
              <a:endCxn id="5" idx="0"/>
            </p:cNvCxnSpPr>
            <p:nvPr/>
          </p:nvCxnSpPr>
          <p:spPr>
            <a:xfrm rot="16200000" flipH="1">
              <a:off x="3067436" y="1059430"/>
              <a:ext cx="470207" cy="1543459"/>
            </a:xfrm>
            <a:prstGeom prst="bentConnector3">
              <a:avLst>
                <a:gd name="adj1" fmla="val 54558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Elbow Connector 23"/>
            <p:cNvCxnSpPr>
              <a:stCxn id="5" idx="2"/>
              <a:endCxn id="12" idx="1"/>
            </p:cNvCxnSpPr>
            <p:nvPr/>
          </p:nvCxnSpPr>
          <p:spPr>
            <a:xfrm rot="16200000" flipH="1">
              <a:off x="3870371" y="2844056"/>
              <a:ext cx="763665" cy="355868"/>
            </a:xfrm>
            <a:prstGeom prst="bentConnector2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Elbow Connector 24"/>
            <p:cNvCxnSpPr>
              <a:stCxn id="8" idx="2"/>
              <a:endCxn id="12" idx="0"/>
            </p:cNvCxnSpPr>
            <p:nvPr/>
          </p:nvCxnSpPr>
          <p:spPr>
            <a:xfrm rot="5400000">
              <a:off x="6218267" y="2017454"/>
              <a:ext cx="503684" cy="171612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Straight Arrow Connector 25"/>
            <p:cNvCxnSpPr>
              <a:stCxn id="12" idx="2"/>
              <a:endCxn id="6" idx="0"/>
            </p:cNvCxnSpPr>
            <p:nvPr/>
          </p:nvCxnSpPr>
          <p:spPr>
            <a:xfrm>
              <a:off x="5612048" y="3680290"/>
              <a:ext cx="0" cy="386094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/>
            <p:cNvCxnSpPr>
              <a:stCxn id="6" idx="2"/>
              <a:endCxn id="9" idx="0"/>
            </p:cNvCxnSpPr>
            <p:nvPr/>
          </p:nvCxnSpPr>
          <p:spPr>
            <a:xfrm flipH="1">
              <a:off x="5605561" y="4624207"/>
              <a:ext cx="6487" cy="59725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/>
            <p:cNvCxnSpPr>
              <a:endCxn id="12" idx="0"/>
            </p:cNvCxnSpPr>
            <p:nvPr/>
          </p:nvCxnSpPr>
          <p:spPr>
            <a:xfrm flipH="1">
              <a:off x="5612048" y="1503657"/>
              <a:ext cx="17644" cy="1623699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Elbow Connector 28"/>
            <p:cNvCxnSpPr>
              <a:stCxn id="11" idx="3"/>
            </p:cNvCxnSpPr>
            <p:nvPr/>
          </p:nvCxnSpPr>
          <p:spPr>
            <a:xfrm flipV="1">
              <a:off x="7178199" y="2603394"/>
              <a:ext cx="652567" cy="3135179"/>
            </a:xfrm>
            <a:prstGeom prst="bentConnector2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Elbow Connector 29"/>
            <p:cNvCxnSpPr>
              <a:stCxn id="8" idx="0"/>
              <a:endCxn id="21" idx="2"/>
            </p:cNvCxnSpPr>
            <p:nvPr/>
          </p:nvCxnSpPr>
          <p:spPr>
            <a:xfrm rot="5400000" flipH="1" flipV="1">
              <a:off x="7561654" y="1362571"/>
              <a:ext cx="453722" cy="920693"/>
            </a:xfrm>
            <a:prstGeom prst="bentConnector3">
              <a:avLst>
                <a:gd name="adj1" fmla="val 37404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Elbow Connector 30"/>
            <p:cNvCxnSpPr>
              <a:stCxn id="11" idx="3"/>
            </p:cNvCxnSpPr>
            <p:nvPr/>
          </p:nvCxnSpPr>
          <p:spPr>
            <a:xfrm flipV="1">
              <a:off x="7178199" y="1640017"/>
              <a:ext cx="2619170" cy="4098556"/>
            </a:xfrm>
            <a:prstGeom prst="bentConnector2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728620" y="4103530"/>
              <a:ext cx="15183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 Execution, Prompt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4377" y="1230250"/>
              <a:ext cx="15183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User Command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86093" y="2621821"/>
              <a:ext cx="15183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List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496640" y="1332240"/>
              <a:ext cx="15183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NLG Playback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5478158" y="1873376"/>
              <a:ext cx="301503" cy="29183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3938062" y="2782566"/>
              <a:ext cx="301503" cy="29183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6466168" y="2725575"/>
              <a:ext cx="301503" cy="29183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5460514" y="3611596"/>
              <a:ext cx="301503" cy="29183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5454809" y="4688409"/>
              <a:ext cx="301503" cy="29183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7680014" y="3755321"/>
              <a:ext cx="301503" cy="29183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673051" y="2750151"/>
              <a:ext cx="301503" cy="29183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769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Prior Art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1396" y="1580511"/>
            <a:ext cx="9041208" cy="4929051"/>
            <a:chOff x="19050" y="884594"/>
            <a:chExt cx="12238644" cy="5915025"/>
          </a:xfrm>
        </p:grpSpPr>
        <p:grpSp>
          <p:nvGrpSpPr>
            <p:cNvPr id="5" name="Group 4"/>
            <p:cNvGrpSpPr/>
            <p:nvPr/>
          </p:nvGrpSpPr>
          <p:grpSpPr>
            <a:xfrm>
              <a:off x="170468" y="884594"/>
              <a:ext cx="12087226" cy="5915025"/>
              <a:chOff x="76200" y="876300"/>
              <a:chExt cx="12087226" cy="5915025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6048375" y="876300"/>
                <a:ext cx="38100" cy="5915025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sp>
            <p:nvSpPr>
              <p:cNvPr id="9" name="TextBox 8"/>
              <p:cNvSpPr txBox="1"/>
              <p:nvPr/>
            </p:nvSpPr>
            <p:spPr>
              <a:xfrm>
                <a:off x="6076950" y="895723"/>
                <a:ext cx="6086476" cy="1767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Paper: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hlinkClick r:id="rId2"/>
                  </a:rPr>
                  <a:t>2311.00772.pdf (arxiv.org)</a:t>
                </a:r>
                <a:endParaRPr kumimoji="0" lang="en-I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Dataset: </a:t>
                </a:r>
                <a:r>
                  <a:rPr kumimoji="0" lang="en-IN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hlinkClick r:id="rId3"/>
                  </a:rPr>
                  <a:t>LearnAct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hlinkClick r:id="rId3"/>
                  </a:rPr>
                  <a:t>/dataset at master · </a:t>
                </a:r>
                <a:r>
                  <a:rPr kumimoji="0" lang="en-IN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hlinkClick r:id="rId3"/>
                  </a:rPr>
                  <a:t>zhao-ht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hlinkClick r:id="rId3"/>
                  </a:rPr>
                  <a:t>/</a:t>
                </a:r>
                <a:r>
                  <a:rPr kumimoji="0" lang="en-IN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hlinkClick r:id="rId3"/>
                  </a:rPr>
                  <a:t>LearnAct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hlinkClick r:id="rId3"/>
                  </a:rPr>
                  <a:t> · GitHub</a:t>
                </a:r>
                <a:endParaRPr kumimoji="0" lang="en-I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Github: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https://github.com/zhao-ht/LearnAct</a:t>
                </a: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LLM/LAM: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GPT4, GPT3.5</a:t>
                </a:r>
                <a:endPara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086475" y="3014020"/>
                <a:ext cx="5876925" cy="1534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Pro’s: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Strong performance in robotic planning tasks considering reasoning through LLM.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Enables language agents to learn customized action space that better fits the LLM’s planning capacity.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Code is customizable to incorporate new datasets and LLM’s easily.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86475" y="4898856"/>
                <a:ext cx="5876925" cy="1334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Issue’s: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Bixby HLAM actions representation in PDDL, ADL format (robotic planning format) is difficult.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Dialogs/Conversations are not considered.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Response or NLG is not considered. 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Contextual input is not considered.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6200" y="876300"/>
                <a:ext cx="5876925" cy="533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Overview: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Empowering Large Language Model Agents through Action Learning</a:t>
                </a: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" y="1834441"/>
              <a:ext cx="6029325" cy="4132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981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Prior Art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6200" y="1497874"/>
            <a:ext cx="8975277" cy="5293451"/>
            <a:chOff x="76200" y="876300"/>
            <a:chExt cx="12087226" cy="5915025"/>
          </a:xfrm>
        </p:grpSpPr>
        <p:grpSp>
          <p:nvGrpSpPr>
            <p:cNvPr id="15" name="Group 14"/>
            <p:cNvGrpSpPr/>
            <p:nvPr/>
          </p:nvGrpSpPr>
          <p:grpSpPr>
            <a:xfrm>
              <a:off x="76200" y="876300"/>
              <a:ext cx="12087226" cy="5915025"/>
              <a:chOff x="76200" y="876300"/>
              <a:chExt cx="12087226" cy="5915025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6048375" y="876300"/>
                <a:ext cx="38100" cy="5915025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6076950" y="895723"/>
                <a:ext cx="6086476" cy="1582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Paper: </a:t>
                </a: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hlinkClick r:id="rId2"/>
                  </a:rPr>
                  <a:t>2311.00772.pdf (arxiv.org)</a:t>
                </a:r>
                <a:endParaRPr kumimoji="0" lang="en-I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Dataset: </a:t>
                </a: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NA</a:t>
                </a:r>
                <a:endParaRPr kumimoji="0" lang="en-I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Github: </a:t>
                </a: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NA</a:t>
                </a:r>
                <a:endParaRPr kumimoji="0" lang="en-I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LLM/LAM: </a:t>
                </a: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GPT4, GPT3.5, Lemur, Claude</a:t>
                </a:r>
                <a:endPara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086476" y="2917927"/>
                <a:ext cx="5876926" cy="1255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Pro’s: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Samsung AI Centre, Montreal’s paper.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Agentic approach, Each agent can have one or more actions.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Multi-modal support for device disambiguation.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Fine tuned to support reasoning and dialogs/conversation.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Use both open source and close source LLM’s for verification.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86476" y="4898856"/>
                <a:ext cx="5876926" cy="1066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Issue’s: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Dataset used, Github code, fine-tuned model is not available.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Verified on very small test dataset.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Context source and End execution steps are not clear.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Context as input using prompt and RAG is not considered.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00" y="876300"/>
                <a:ext cx="5876926" cy="343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Overview: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Smart Home Agent with Grounded Execution</a:t>
                </a:r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95" y="1635096"/>
              <a:ext cx="5793333" cy="4833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90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Prior Art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3056" y="1436914"/>
            <a:ext cx="8957887" cy="5101999"/>
            <a:chOff x="76200" y="762703"/>
            <a:chExt cx="12087226" cy="5545984"/>
          </a:xfrm>
        </p:grpSpPr>
        <p:grpSp>
          <p:nvGrpSpPr>
            <p:cNvPr id="15" name="Group 14"/>
            <p:cNvGrpSpPr/>
            <p:nvPr/>
          </p:nvGrpSpPr>
          <p:grpSpPr>
            <a:xfrm>
              <a:off x="76200" y="762703"/>
              <a:ext cx="12087226" cy="5545984"/>
              <a:chOff x="76200" y="762703"/>
              <a:chExt cx="12087226" cy="5545984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6076951" y="762703"/>
                <a:ext cx="42863" cy="5545984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6076951" y="895723"/>
                <a:ext cx="6086475" cy="153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Paper: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hlinkClick r:id="rId2"/>
                  </a:rPr>
                  <a:t>2210.03629.pdf (arxiv.org)</a:t>
                </a:r>
                <a:endParaRPr kumimoji="0" lang="en-I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Dataset: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NA</a:t>
                </a: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Github: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NA</a:t>
                </a: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LLM/LAM: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Palm 540B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086476" y="2917927"/>
                <a:ext cx="5876924" cy="150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Pro’s: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ReAct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framework to provide reasoning and acting sense to LLM responses.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Able to reason out complex NL inputs.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Generates action sequence in NL format.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ReAct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as framework can be used to enhance HLAM fine-tuning and prompt design.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86476" y="4898856"/>
                <a:ext cx="5876924" cy="903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Issue’s: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Generate actions with reasoning in NL format so can not be used directly for action execution.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Dialog and conversations performance needs to be evaluated.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00" y="876300"/>
                <a:ext cx="5876924" cy="301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Overview: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Synergizing Reasoning and Acting in Language Models</a:t>
                </a:r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25" y="1706179"/>
              <a:ext cx="5876925" cy="3977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06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4742" y="1681882"/>
            <a:ext cx="2549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 smtClean="0"/>
              <a:t>Utterance</a:t>
            </a:r>
          </a:p>
          <a:p>
            <a:pPr marL="342900" indent="-342900">
              <a:buAutoNum type="arabicPeriod"/>
            </a:pPr>
            <a:r>
              <a:rPr lang="en-IN" dirty="0" smtClean="0"/>
              <a:t>Home Context</a:t>
            </a:r>
          </a:p>
          <a:p>
            <a:pPr marL="342900" indent="-342900">
              <a:buAutoNum type="arabicPeriod"/>
            </a:pPr>
            <a:r>
              <a:rPr lang="en-IN" dirty="0" smtClean="0"/>
              <a:t>Environment Context</a:t>
            </a:r>
          </a:p>
          <a:p>
            <a:pPr marL="342900" indent="-342900">
              <a:buAutoNum type="arabicPeriod"/>
            </a:pPr>
            <a:r>
              <a:rPr lang="en-IN" dirty="0" smtClean="0"/>
              <a:t>Prediction</a:t>
            </a:r>
            <a:endParaRPr lang="en-IN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796460"/>
              </p:ext>
            </p:extLst>
          </p:nvPr>
        </p:nvGraphicFramePr>
        <p:xfrm>
          <a:off x="5338872" y="1681882"/>
          <a:ext cx="2724568" cy="1233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Packager Shell Object" showAsIcon="1" r:id="rId3" imgW="1143213" imgH="517956" progId="Package">
                  <p:embed/>
                </p:oleObj>
              </mc:Choice>
              <mc:Fallback>
                <p:oleObj name="Packager Shell Object" showAsIcon="1" r:id="rId3" imgW="1143213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8872" y="1681882"/>
                        <a:ext cx="2724568" cy="1233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92907"/>
              </p:ext>
            </p:extLst>
          </p:nvPr>
        </p:nvGraphicFramePr>
        <p:xfrm>
          <a:off x="1332412" y="396389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28056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066486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74168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Category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Training Data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Test Data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344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Explicit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1000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31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Ambience</a:t>
                      </a:r>
                      <a:r>
                        <a:rPr lang="en-IN" baseline="0" dirty="0" smtClean="0"/>
                        <a:t> Control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7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Ambience</a:t>
                      </a:r>
                      <a:r>
                        <a:rPr lang="en-IN" baseline="0" dirty="0" smtClean="0"/>
                        <a:t> Creation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24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Experiments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141217"/>
              </p:ext>
            </p:extLst>
          </p:nvPr>
        </p:nvGraphicFramePr>
        <p:xfrm>
          <a:off x="278672" y="1858509"/>
          <a:ext cx="8691156" cy="390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526">
                  <a:extLst>
                    <a:ext uri="{9D8B030D-6E8A-4147-A177-3AD203B41FA5}">
                      <a16:colId xmlns:a16="http://schemas.microsoft.com/office/drawing/2014/main" val="1828056343"/>
                    </a:ext>
                  </a:extLst>
                </a:gridCol>
                <a:gridCol w="1448526">
                  <a:extLst>
                    <a:ext uri="{9D8B030D-6E8A-4147-A177-3AD203B41FA5}">
                      <a16:colId xmlns:a16="http://schemas.microsoft.com/office/drawing/2014/main" val="4206648695"/>
                    </a:ext>
                  </a:extLst>
                </a:gridCol>
                <a:gridCol w="1448526">
                  <a:extLst>
                    <a:ext uri="{9D8B030D-6E8A-4147-A177-3AD203B41FA5}">
                      <a16:colId xmlns:a16="http://schemas.microsoft.com/office/drawing/2014/main" val="3974168009"/>
                    </a:ext>
                  </a:extLst>
                </a:gridCol>
                <a:gridCol w="1448526">
                  <a:extLst>
                    <a:ext uri="{9D8B030D-6E8A-4147-A177-3AD203B41FA5}">
                      <a16:colId xmlns:a16="http://schemas.microsoft.com/office/drawing/2014/main" val="445258665"/>
                    </a:ext>
                  </a:extLst>
                </a:gridCol>
                <a:gridCol w="1448526">
                  <a:extLst>
                    <a:ext uri="{9D8B030D-6E8A-4147-A177-3AD203B41FA5}">
                      <a16:colId xmlns:a16="http://schemas.microsoft.com/office/drawing/2014/main" val="1282300588"/>
                    </a:ext>
                  </a:extLst>
                </a:gridCol>
                <a:gridCol w="1448526">
                  <a:extLst>
                    <a:ext uri="{9D8B030D-6E8A-4147-A177-3AD203B41FA5}">
                      <a16:colId xmlns:a16="http://schemas.microsoft.com/office/drawing/2014/main" val="751913997"/>
                    </a:ext>
                  </a:extLst>
                </a:gridCol>
              </a:tblGrid>
              <a:tr h="54426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LLM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r>
                        <a:rPr lang="en-IN" baseline="0" dirty="0" smtClean="0"/>
                        <a:t> Shot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 shot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Few (3) shot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Finetuned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Distillation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344537"/>
                  </a:ext>
                </a:extLst>
              </a:tr>
              <a:tr h="54426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Mistral 7B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TBD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316792"/>
                  </a:ext>
                </a:extLst>
              </a:tr>
              <a:tr h="93941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Phi-4 14B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TBD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79951"/>
                  </a:ext>
                </a:extLst>
              </a:tr>
              <a:tr h="93941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Gemini 2.0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059876"/>
                  </a:ext>
                </a:extLst>
              </a:tr>
              <a:tr h="93941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Chat-GPT</a:t>
                      </a:r>
                      <a:r>
                        <a:rPr lang="en-IN" baseline="0" dirty="0" smtClean="0"/>
                        <a:t> 4o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788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76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A485F-FF55-BECA-0725-0D573B65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EA056-4C1F-AAD6-071D-DC5DC264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3D822-0685-0F4D-1F69-0A7EAC4C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461A5-A097-8747-3E91-E4BC86227B35}"/>
              </a:ext>
            </a:extLst>
          </p:cNvPr>
          <p:cNvSpPr txBox="1"/>
          <p:nvPr/>
        </p:nvSpPr>
        <p:spPr>
          <a:xfrm>
            <a:off x="477420" y="1733721"/>
            <a:ext cx="8189160" cy="37548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IN" sz="1400" b="1" kern="0" dirty="0" smtClean="0">
                <a:latin typeface="Times New Roman"/>
                <a:ea typeface="Times New Roman" panose="02020603050405020304" pitchFamily="18" charset="0"/>
                <a:cs typeface="Times"/>
              </a:rPr>
              <a:t>Challenges: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kern="0" dirty="0" smtClean="0">
                <a:latin typeface="Times New Roman"/>
                <a:ea typeface="Times New Roman" panose="02020603050405020304" pitchFamily="18" charset="0"/>
                <a:cs typeface="Times"/>
              </a:rPr>
              <a:t>In modern era user has multiple smart devices such as TV, AC, Washing machine etc. in home. User uses natural voice commands to control, get status, set routines on these devices.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kern="0" dirty="0" smtClean="0">
                <a:latin typeface="Times New Roman"/>
                <a:ea typeface="Times New Roman" panose="02020603050405020304" pitchFamily="18" charset="0"/>
                <a:cs typeface="Times"/>
              </a:rPr>
              <a:t>Understanding the user’s command to detect the intention and slots, is important NLU (Natural Language Understanding) research field.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kern="0" dirty="0" smtClean="0">
                <a:latin typeface="Times New Roman"/>
                <a:ea typeface="Times New Roman" panose="02020603050405020304" pitchFamily="18" charset="0"/>
                <a:cs typeface="Times"/>
              </a:rPr>
              <a:t>Conventional </a:t>
            </a:r>
            <a:r>
              <a:rPr lang="en-IN" sz="1400" kern="0" dirty="0">
                <a:latin typeface="Times New Roman"/>
                <a:ea typeface="Times New Roman" panose="02020603050405020304" pitchFamily="18" charset="0"/>
                <a:cs typeface="Times"/>
              </a:rPr>
              <a:t>Deep Learning models are good in Intent and slot </a:t>
            </a:r>
            <a:r>
              <a:rPr lang="en-IN" sz="1400" kern="0" dirty="0" smtClean="0">
                <a:latin typeface="Times New Roman"/>
                <a:ea typeface="Times New Roman" panose="02020603050405020304" pitchFamily="18" charset="0"/>
                <a:cs typeface="Times"/>
              </a:rPr>
              <a:t>prediction, but they can not understand the contextual information, such as device’s state (on/off), current mode, disambiguation resolution for multiple possible devices etc.</a:t>
            </a:r>
            <a:endParaRPr lang="en-IN" sz="1400" kern="0" dirty="0">
              <a:latin typeface="Times New Roman"/>
              <a:ea typeface="Times New Roman" panose="02020603050405020304" pitchFamily="18" charset="0"/>
              <a:cs typeface="Time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kern="0" dirty="0" smtClean="0">
                <a:latin typeface="Times New Roman"/>
                <a:ea typeface="Times New Roman" panose="02020603050405020304" pitchFamily="18" charset="0"/>
                <a:cs typeface="Times"/>
              </a:rPr>
              <a:t>Advantages of LLM’s is that they are </a:t>
            </a:r>
            <a:r>
              <a:rPr lang="en-IN" sz="1400" kern="0" dirty="0">
                <a:latin typeface="Times New Roman"/>
                <a:ea typeface="Times New Roman" panose="02020603050405020304" pitchFamily="18" charset="0"/>
                <a:cs typeface="Times"/>
              </a:rPr>
              <a:t>designed to answer user queries</a:t>
            </a:r>
            <a:r>
              <a:rPr lang="en-IN" sz="1400" kern="0" dirty="0" smtClean="0">
                <a:latin typeface="Times New Roman"/>
                <a:ea typeface="Times New Roman" panose="02020603050405020304" pitchFamily="18" charset="0"/>
                <a:cs typeface="Times"/>
              </a:rPr>
              <a:t>, by understanding the home context as input. Variation </a:t>
            </a:r>
            <a:r>
              <a:rPr lang="en-IN" sz="1400" kern="0" dirty="0">
                <a:latin typeface="Times New Roman"/>
                <a:ea typeface="Times New Roman" panose="02020603050405020304" pitchFamily="18" charset="0"/>
                <a:cs typeface="Times"/>
              </a:rPr>
              <a:t>of LLM’s can predict the </a:t>
            </a:r>
            <a:r>
              <a:rPr lang="en-IN" sz="1400" kern="0" dirty="0" smtClean="0">
                <a:latin typeface="Times New Roman"/>
                <a:ea typeface="Times New Roman" panose="02020603050405020304" pitchFamily="18" charset="0"/>
                <a:cs typeface="Times"/>
              </a:rPr>
              <a:t>function/API </a:t>
            </a:r>
            <a:r>
              <a:rPr lang="en-IN" sz="1400" kern="0" dirty="0">
                <a:latin typeface="Times New Roman"/>
                <a:ea typeface="Times New Roman" panose="02020603050405020304" pitchFamily="18" charset="0"/>
                <a:cs typeface="Times"/>
              </a:rPr>
              <a:t>to be </a:t>
            </a:r>
            <a:r>
              <a:rPr lang="en-IN" sz="1400" kern="0" dirty="0" smtClean="0">
                <a:latin typeface="Times New Roman"/>
                <a:ea typeface="Times New Roman" panose="02020603050405020304" pitchFamily="18" charset="0"/>
                <a:cs typeface="Times"/>
              </a:rPr>
              <a:t>called to handle user’s command, </a:t>
            </a:r>
            <a:r>
              <a:rPr lang="en-IN" sz="1400" kern="0" dirty="0">
                <a:latin typeface="Times New Roman"/>
                <a:ea typeface="Times New Roman" panose="02020603050405020304" pitchFamily="18" charset="0"/>
                <a:cs typeface="Times"/>
              </a:rPr>
              <a:t>but they cannot think and act as human do.</a:t>
            </a:r>
            <a:endParaRPr lang="en-IN" sz="1400" kern="0" dirty="0">
              <a:latin typeface="Times New Roman"/>
              <a:cs typeface="Time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/>
              <a:cs typeface="Times New Roman"/>
            </a:endParaRPr>
          </a:p>
          <a:p>
            <a:pPr algn="just"/>
            <a:r>
              <a:rPr lang="en-US" sz="1400" b="1" dirty="0" smtClean="0">
                <a:latin typeface="Times New Roman"/>
                <a:ea typeface="Calibri"/>
                <a:cs typeface="Calibri"/>
              </a:rPr>
              <a:t>Proposed Solution</a:t>
            </a:r>
            <a:r>
              <a:rPr lang="en-US" sz="1400" dirty="0" smtClean="0">
                <a:latin typeface="Times New Roman"/>
                <a:ea typeface="Calibri"/>
                <a:cs typeface="Calibri"/>
              </a:rPr>
              <a:t>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/>
                <a:cs typeface="Times"/>
              </a:rPr>
              <a:t>The </a:t>
            </a:r>
            <a:r>
              <a:rPr lang="en-US" sz="1400" dirty="0">
                <a:latin typeface="Times New Roman"/>
                <a:cs typeface="Times"/>
              </a:rPr>
              <a:t>project aims to develop </a:t>
            </a:r>
            <a:r>
              <a:rPr lang="en-US" sz="1400" b="1" dirty="0">
                <a:latin typeface="Times New Roman"/>
                <a:cs typeface="Times"/>
              </a:rPr>
              <a:t>“Reasoning based context aware action sequence prediction” </a:t>
            </a:r>
            <a:r>
              <a:rPr lang="en-US" sz="1400" dirty="0">
                <a:latin typeface="Times New Roman"/>
                <a:cs typeface="Times"/>
              </a:rPr>
              <a:t>and utilize LLM capability for reasoning and understanding context to provide optimal action sequences. </a:t>
            </a:r>
            <a:endParaRPr lang="en-US" sz="1400" dirty="0" smtClean="0">
              <a:latin typeface="Times New Roman"/>
              <a:cs typeface="Time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/>
                <a:cs typeface="Times"/>
              </a:rPr>
              <a:t>Utilize </a:t>
            </a:r>
            <a:r>
              <a:rPr lang="en-US" sz="1400" dirty="0">
                <a:latin typeface="Times New Roman"/>
                <a:cs typeface="Times"/>
              </a:rPr>
              <a:t>neuro-symbolic AI for dynamic action sequence prediction</a:t>
            </a:r>
            <a:r>
              <a:rPr lang="en-US" sz="1400" dirty="0" smtClean="0">
                <a:latin typeface="Times New Roman"/>
                <a:cs typeface="Times"/>
              </a:rPr>
              <a:t>.</a:t>
            </a:r>
            <a:endParaRPr lang="en-IN" sz="1400" kern="0" dirty="0">
              <a:latin typeface="Times New Roman"/>
              <a:ea typeface="Times New Roman" panose="02020603050405020304" pitchFamily="18" charset="0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88118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Experimental Results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020150"/>
              </p:ext>
            </p:extLst>
          </p:nvPr>
        </p:nvGraphicFramePr>
        <p:xfrm>
          <a:off x="313506" y="1928178"/>
          <a:ext cx="8691156" cy="390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526">
                  <a:extLst>
                    <a:ext uri="{9D8B030D-6E8A-4147-A177-3AD203B41FA5}">
                      <a16:colId xmlns:a16="http://schemas.microsoft.com/office/drawing/2014/main" val="1828056343"/>
                    </a:ext>
                  </a:extLst>
                </a:gridCol>
                <a:gridCol w="1448526">
                  <a:extLst>
                    <a:ext uri="{9D8B030D-6E8A-4147-A177-3AD203B41FA5}">
                      <a16:colId xmlns:a16="http://schemas.microsoft.com/office/drawing/2014/main" val="4206648695"/>
                    </a:ext>
                  </a:extLst>
                </a:gridCol>
                <a:gridCol w="1448526">
                  <a:extLst>
                    <a:ext uri="{9D8B030D-6E8A-4147-A177-3AD203B41FA5}">
                      <a16:colId xmlns:a16="http://schemas.microsoft.com/office/drawing/2014/main" val="3974168009"/>
                    </a:ext>
                  </a:extLst>
                </a:gridCol>
                <a:gridCol w="1448526">
                  <a:extLst>
                    <a:ext uri="{9D8B030D-6E8A-4147-A177-3AD203B41FA5}">
                      <a16:colId xmlns:a16="http://schemas.microsoft.com/office/drawing/2014/main" val="445258665"/>
                    </a:ext>
                  </a:extLst>
                </a:gridCol>
                <a:gridCol w="1448526">
                  <a:extLst>
                    <a:ext uri="{9D8B030D-6E8A-4147-A177-3AD203B41FA5}">
                      <a16:colId xmlns:a16="http://schemas.microsoft.com/office/drawing/2014/main" val="1282300588"/>
                    </a:ext>
                  </a:extLst>
                </a:gridCol>
                <a:gridCol w="1448526">
                  <a:extLst>
                    <a:ext uri="{9D8B030D-6E8A-4147-A177-3AD203B41FA5}">
                      <a16:colId xmlns:a16="http://schemas.microsoft.com/office/drawing/2014/main" val="751913997"/>
                    </a:ext>
                  </a:extLst>
                </a:gridCol>
              </a:tblGrid>
              <a:tr h="54426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LLM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r>
                        <a:rPr lang="en-IN" baseline="0" dirty="0" smtClean="0"/>
                        <a:t> Shot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 shot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Few (3) shot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Finetuned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Distillation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344537"/>
                  </a:ext>
                </a:extLst>
              </a:tr>
              <a:tr h="54426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Mistral 7B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147/280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188/280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201/280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223/280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TBD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316792"/>
                  </a:ext>
                </a:extLst>
              </a:tr>
              <a:tr h="93941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Phi-4 14B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176/280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209/280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214/280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235/280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TBD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79951"/>
                  </a:ext>
                </a:extLst>
              </a:tr>
              <a:tr h="93941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Gemini 2.0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206/280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247/280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267/280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059876"/>
                  </a:ext>
                </a:extLst>
              </a:tr>
              <a:tr h="93941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Chat-GPT</a:t>
                      </a:r>
                      <a:r>
                        <a:rPr lang="en-IN" baseline="0" dirty="0" smtClean="0"/>
                        <a:t> 4o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198/280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245/280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262/280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788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1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Distillation (TBD)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0" y="1507670"/>
            <a:ext cx="8609136" cy="48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1E2A-3562-0CDA-63C7-D8C10C8F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Future Work (May - July)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1B12D-E32B-E232-4D36-065E29AD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CC05D-FB5B-25B5-F65A-A0ADF3A4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7383" y="1733721"/>
            <a:ext cx="8377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latin typeface="Times New Roman"/>
              <a:ea typeface="Calibri"/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"/>
              </a:rPr>
              <a:t>Distillation based Fine tuning and performance evaluation.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"/>
              </a:rPr>
              <a:t>Consider Llama, Qwen models for evaluation and performance comparison.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"/>
              </a:rPr>
              <a:t>Consider remaining 3 categories, Complimentary Experience, Home routine and Conditional commands.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"/>
              </a:rPr>
              <a:t>Publication.</a:t>
            </a: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3284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A0B4-1734-479B-AEAE-AA0339A9F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16EBC-1366-A5DB-A8E9-1BFF6E00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2FEC3-4E62-6FAC-266C-354BAB51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2C8200-28A4-213B-4793-38C2F7E8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35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98BA5-5E86-49F2-1B89-FD27BD2B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DD22EA-5CFC-512D-C7E6-BCB1285E0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Economica"/>
              </a:rPr>
              <a:t>Anany Prem</a:t>
            </a:r>
            <a:endParaRPr lang="en-US" dirty="0"/>
          </a:p>
          <a:p>
            <a:r>
              <a:rPr lang="en-US" dirty="0">
                <a:latin typeface="Economica"/>
              </a:rPr>
              <a:t>IISc, DSBA - 2023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8067A-1FA9-CC1F-65F2-A8044F7FD3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1030288" cy="365125"/>
          </a:xfrm>
        </p:spPr>
        <p:txBody>
          <a:bodyPr/>
          <a:lstStyle/>
          <a:p>
            <a:fld id="{9A374FA6-C65A-4F94-9F33-CC4E5DB85246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86291-988A-5A69-F60C-307EFE37DD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240713" y="6356350"/>
            <a:ext cx="903287" cy="365125"/>
          </a:xfrm>
        </p:spPr>
        <p:txBody>
          <a:bodyPr/>
          <a:lstStyle/>
          <a:p>
            <a:fld id="{9EFCAA85-8796-4B17-9CA3-4CB18724EF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6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15DC-E6EA-83EC-F13D-CA211484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B205-4E46-53B0-68C7-B7543ED4D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37390"/>
            <a:ext cx="7886700" cy="49124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sz="1600" b="1" dirty="0">
                <a:latin typeface="Times New Roman"/>
                <a:cs typeface="Times New Roman"/>
              </a:rPr>
              <a:t>Enhancing User experience and Broader Impact : </a:t>
            </a:r>
          </a:p>
          <a:p>
            <a:pPr lvl="1" algn="just"/>
            <a:r>
              <a:rPr lang="en-US" sz="1400" dirty="0">
                <a:latin typeface="Times New Roman"/>
                <a:ea typeface="+mn-lt"/>
                <a:cs typeface="+mn-lt"/>
              </a:rPr>
              <a:t>AI is evolving, and smarter automation is required for seamless user experience.</a:t>
            </a:r>
            <a:endParaRPr lang="en-US" sz="1400" dirty="0">
              <a:latin typeface="Times New Roman"/>
              <a:ea typeface="Calibri"/>
              <a:cs typeface="Calibri"/>
            </a:endParaRPr>
          </a:p>
          <a:p>
            <a:pPr lvl="1" algn="just"/>
            <a:r>
              <a:rPr lang="en-US" sz="1400" dirty="0">
                <a:latin typeface="Times New Roman"/>
                <a:ea typeface="+mn-lt"/>
                <a:cs typeface="+mn-lt"/>
              </a:rPr>
              <a:t>Samsung </a:t>
            </a:r>
            <a:r>
              <a:rPr lang="en-US" sz="1400" dirty="0" smtClean="0">
                <a:latin typeface="Times New Roman"/>
                <a:ea typeface="+mn-lt"/>
                <a:cs typeface="+mn-lt"/>
              </a:rPr>
              <a:t>R&amp;D </a:t>
            </a:r>
            <a:r>
              <a:rPr lang="en-US" sz="1400" dirty="0">
                <a:latin typeface="Times New Roman"/>
                <a:ea typeface="+mn-lt"/>
                <a:cs typeface="+mn-lt"/>
              </a:rPr>
              <a:t>Institute-Bangalore is working on solving the 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Large Action Model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problem.</a:t>
            </a:r>
          </a:p>
          <a:p>
            <a:pPr lvl="1" algn="just"/>
            <a:r>
              <a:rPr lang="en-US" sz="1400" dirty="0">
                <a:latin typeface="Times New Roman"/>
                <a:ea typeface="+mn-lt"/>
                <a:cs typeface="+mn-lt"/>
              </a:rPr>
              <a:t>This project contributes to improving action sequence prediction using 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context-aware AI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>
                <a:latin typeface="Times New Roman"/>
                <a:cs typeface="Times New Roman"/>
              </a:rPr>
              <a:t>Real Life Analogy ( How Human performs the task ) : </a:t>
            </a:r>
            <a:endParaRPr lang="en-US" sz="1600" b="1" dirty="0">
              <a:latin typeface="Times New Roman"/>
              <a:ea typeface="Calibri"/>
              <a:cs typeface="Times New Roman"/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sz="1400" b="1" dirty="0">
                <a:latin typeface="Times New Roman"/>
                <a:ea typeface="+mn-lt"/>
                <a:cs typeface="+mn-lt"/>
              </a:rPr>
              <a:t>Key Concept: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Humans naturally 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skip unnecessary steps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when performing a task.</a:t>
            </a:r>
            <a:endParaRPr lang="en-US" sz="1400" dirty="0">
              <a:latin typeface="Times New Roman"/>
              <a:ea typeface="Calibri"/>
              <a:cs typeface="Calibri"/>
            </a:endParaRPr>
          </a:p>
          <a:p>
            <a:pPr lvl="1" algn="just">
              <a:buFont typeface="Wingdings"/>
              <a:buChar char="‣"/>
            </a:pPr>
            <a:r>
              <a:rPr lang="en-US" sz="1400" dirty="0">
                <a:latin typeface="Times New Roman"/>
                <a:ea typeface="+mn-lt"/>
                <a:cs typeface="+mn-lt"/>
              </a:rPr>
              <a:t>Example: Watching IPL on TV</a:t>
            </a:r>
            <a:endParaRPr lang="en-US" sz="1400" dirty="0">
              <a:latin typeface="Times New Roman"/>
              <a:ea typeface="Calibri"/>
              <a:cs typeface="Calibri"/>
            </a:endParaRPr>
          </a:p>
          <a:p>
            <a:pPr lvl="2" algn="just">
              <a:buFont typeface="Wingdings"/>
              <a:buChar char="§"/>
            </a:pPr>
            <a:r>
              <a:rPr lang="en-US" sz="1400" b="1" dirty="0">
                <a:latin typeface="Times New Roman"/>
                <a:ea typeface="+mn-lt"/>
                <a:cs typeface="+mn-lt"/>
              </a:rPr>
              <a:t>Step 1: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Enter the living room</a:t>
            </a:r>
            <a:endParaRPr lang="en-US" sz="1400" dirty="0">
              <a:latin typeface="Times New Roman"/>
              <a:ea typeface="Calibri"/>
              <a:cs typeface="Calibri"/>
            </a:endParaRPr>
          </a:p>
          <a:p>
            <a:pPr lvl="2" algn="just">
              <a:buFont typeface="Wingdings"/>
              <a:buChar char="§"/>
            </a:pPr>
            <a:r>
              <a:rPr lang="en-US" sz="1400" b="1" dirty="0">
                <a:latin typeface="Times New Roman"/>
                <a:ea typeface="+mn-lt"/>
                <a:cs typeface="+mn-lt"/>
              </a:rPr>
              <a:t>Step 2: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Turn on the TV (if OFF)</a:t>
            </a:r>
            <a:endParaRPr lang="en-US" sz="1400" dirty="0">
              <a:latin typeface="Times New Roman"/>
              <a:ea typeface="Calibri"/>
              <a:cs typeface="Calibri"/>
            </a:endParaRPr>
          </a:p>
          <a:p>
            <a:pPr lvl="2" algn="just">
              <a:buFont typeface="Wingdings"/>
              <a:buChar char="§"/>
            </a:pPr>
            <a:r>
              <a:rPr lang="en-US" sz="1400" b="1" dirty="0">
                <a:latin typeface="Times New Roman"/>
                <a:ea typeface="+mn-lt"/>
                <a:cs typeface="+mn-lt"/>
              </a:rPr>
              <a:t>Step 3: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Set the channel (if needed)</a:t>
            </a:r>
            <a:endParaRPr lang="en-US" sz="1400" dirty="0">
              <a:latin typeface="Times New Roman"/>
              <a:ea typeface="Calibri"/>
              <a:cs typeface="Calibri"/>
            </a:endParaRPr>
          </a:p>
          <a:p>
            <a:pPr lvl="2" algn="just">
              <a:buFont typeface="Wingdings"/>
              <a:buChar char="§"/>
            </a:pPr>
            <a:r>
              <a:rPr lang="en-US" sz="1400" b="1" dirty="0">
                <a:latin typeface="Times New Roman"/>
                <a:ea typeface="+mn-lt"/>
                <a:cs typeface="+mn-lt"/>
              </a:rPr>
              <a:t>Step 4: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Adjust the volume (if required)</a:t>
            </a:r>
            <a:endParaRPr lang="en-US" sz="1400" dirty="0">
              <a:latin typeface="Times New Roman"/>
              <a:ea typeface="Calibri"/>
              <a:cs typeface="Calibri"/>
            </a:endParaRPr>
          </a:p>
          <a:p>
            <a:pPr lvl="2" algn="just">
              <a:buFont typeface="Wingdings"/>
              <a:buChar char="§"/>
            </a:pPr>
            <a:r>
              <a:rPr lang="en-US" sz="1400" b="1" dirty="0">
                <a:latin typeface="Times New Roman"/>
                <a:ea typeface="+mn-lt"/>
                <a:cs typeface="+mn-lt"/>
              </a:rPr>
              <a:t>Step 5: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Start watching</a:t>
            </a:r>
            <a:endParaRPr lang="en-US" sz="1400" dirty="0">
              <a:latin typeface="Times New Roman"/>
              <a:ea typeface="Calibri"/>
              <a:cs typeface="Calibri"/>
            </a:endParaRPr>
          </a:p>
          <a:p>
            <a:pPr lvl="2" algn="just">
              <a:buFont typeface="Wingdings"/>
              <a:buChar char="§"/>
            </a:pPr>
            <a:r>
              <a:rPr lang="en-US" sz="1400" dirty="0">
                <a:latin typeface="Times New Roman"/>
                <a:ea typeface="+mn-lt"/>
                <a:cs typeface="+mn-lt"/>
              </a:rPr>
              <a:t>If some actions (TV ON, correct channel) 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are already done, we skip those steps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</a:t>
            </a:r>
            <a:endParaRPr lang="en-US" sz="1400" dirty="0">
              <a:latin typeface="Times New Roman"/>
              <a:ea typeface="Calibri"/>
              <a:cs typeface="Calibri"/>
            </a:endParaRPr>
          </a:p>
          <a:p>
            <a:pPr algn="just"/>
            <a:r>
              <a:rPr lang="en-US" sz="1600" b="1" dirty="0">
                <a:latin typeface="Times New Roman"/>
                <a:ea typeface="+mn-lt"/>
                <a:cs typeface="+mn-lt"/>
              </a:rPr>
              <a:t>AI in NLP: Applying This Concept to Voice Assistants</a:t>
            </a:r>
            <a:endParaRPr lang="en-US" sz="1600" b="1" dirty="0">
              <a:latin typeface="Times New Roman"/>
              <a:cs typeface="Times New Roman"/>
            </a:endParaRPr>
          </a:p>
          <a:p>
            <a:pPr lvl="1" algn="just"/>
            <a:r>
              <a:rPr lang="en-US" sz="1400" dirty="0">
                <a:latin typeface="Times New Roman"/>
                <a:ea typeface="+mn-lt"/>
                <a:cs typeface="+mn-lt"/>
              </a:rPr>
              <a:t>The same logic should apply to 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voice assistants like Bixby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</a:t>
            </a:r>
          </a:p>
          <a:p>
            <a:pPr lvl="1" algn="just"/>
            <a:r>
              <a:rPr lang="en-US" sz="1400" dirty="0">
                <a:latin typeface="Times New Roman"/>
                <a:ea typeface="+mn-lt"/>
                <a:cs typeface="+mn-lt"/>
              </a:rPr>
              <a:t>Instead of executing a fixed set of commands, AI should:</a:t>
            </a:r>
          </a:p>
          <a:p>
            <a:pPr lvl="2" algn="just">
              <a:buFont typeface="Wingdings"/>
              <a:buChar char="§"/>
            </a:pPr>
            <a:r>
              <a:rPr lang="en-US" sz="1400" dirty="0">
                <a:latin typeface="Times New Roman"/>
                <a:ea typeface="+mn-lt"/>
                <a:cs typeface="+mn-lt"/>
              </a:rPr>
              <a:t>Understand the current context</a:t>
            </a:r>
          </a:p>
          <a:p>
            <a:pPr lvl="2" algn="just">
              <a:buFont typeface="Wingdings"/>
              <a:buChar char="§"/>
            </a:pPr>
            <a:r>
              <a:rPr lang="en-US" sz="1400" dirty="0">
                <a:latin typeface="Times New Roman"/>
                <a:ea typeface="+mn-lt"/>
                <a:cs typeface="+mn-lt"/>
              </a:rPr>
              <a:t>Predict only the required actions</a:t>
            </a:r>
          </a:p>
          <a:p>
            <a:pPr lvl="2" algn="just">
              <a:buFont typeface="Wingdings"/>
              <a:buChar char="§"/>
            </a:pPr>
            <a:r>
              <a:rPr lang="en-US" sz="1400" b="1" dirty="0">
                <a:latin typeface="Times New Roman"/>
                <a:ea typeface="+mn-lt"/>
                <a:cs typeface="+mn-lt"/>
              </a:rPr>
              <a:t>Optimize smart home control for better user experience</a:t>
            </a:r>
            <a:endParaRPr lang="en-US" sz="1400" dirty="0">
              <a:latin typeface="Times New Roman"/>
              <a:ea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8036-1462-A578-079F-313E4929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4C568-45FB-E9EB-FEB6-439EFEE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Execution Types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47816"/>
              </p:ext>
            </p:extLst>
          </p:nvPr>
        </p:nvGraphicFramePr>
        <p:xfrm>
          <a:off x="888275" y="1846933"/>
          <a:ext cx="7367450" cy="4171407"/>
        </p:xfrm>
        <a:graphic>
          <a:graphicData uri="http://schemas.openxmlformats.org/drawingml/2006/table">
            <a:tbl>
              <a:tblPr firstRow="1" firstCol="1" bandRow="1"/>
              <a:tblGrid>
                <a:gridCol w="789926">
                  <a:extLst>
                    <a:ext uri="{9D8B030D-6E8A-4147-A177-3AD203B41FA5}">
                      <a16:colId xmlns:a16="http://schemas.microsoft.com/office/drawing/2014/main" val="339077736"/>
                    </a:ext>
                  </a:extLst>
                </a:gridCol>
                <a:gridCol w="1720169">
                  <a:extLst>
                    <a:ext uri="{9D8B030D-6E8A-4147-A177-3AD203B41FA5}">
                      <a16:colId xmlns:a16="http://schemas.microsoft.com/office/drawing/2014/main" val="3349386069"/>
                    </a:ext>
                  </a:extLst>
                </a:gridCol>
                <a:gridCol w="1718437">
                  <a:extLst>
                    <a:ext uri="{9D8B030D-6E8A-4147-A177-3AD203B41FA5}">
                      <a16:colId xmlns:a16="http://schemas.microsoft.com/office/drawing/2014/main" val="2001674564"/>
                    </a:ext>
                  </a:extLst>
                </a:gridCol>
                <a:gridCol w="3138918">
                  <a:extLst>
                    <a:ext uri="{9D8B030D-6E8A-4147-A177-3AD203B41FA5}">
                      <a16:colId xmlns:a16="http://schemas.microsoft.com/office/drawing/2014/main" val="2101511550"/>
                    </a:ext>
                  </a:extLst>
                </a:gridCol>
              </a:tblGrid>
              <a:tr h="4171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 No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Execution Type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Example Command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Intention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716773"/>
                  </a:ext>
                </a:extLst>
              </a:tr>
              <a:tr h="6257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Single Device Execution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Turn on the living room TV.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TV: Turn on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675139"/>
                  </a:ext>
                </a:extLst>
              </a:tr>
              <a:tr h="12514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Device Execution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Set the AC temperature to 22 degrees and close the blinds.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AC: Set temperature to 22 degrees</a:t>
                      </a:r>
                      <a:b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Blind: Close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762068"/>
                  </a:ext>
                </a:extLst>
              </a:tr>
              <a:tr h="6257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Implicit Single Device Execution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It’s very cold in bedroom.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AC: Set temperature to 24 degrees.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950282"/>
                  </a:ext>
                </a:extLst>
              </a:tr>
              <a:tr h="12514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Implicit Multiple Device Execution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Set ambience for office meeting.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TV: Turn off.</a:t>
                      </a:r>
                      <a:br>
                        <a:rPr lang="en-IN" sz="1200" dirty="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AC: Set to wind free mode.</a:t>
                      </a:r>
                      <a:br>
                        <a:rPr lang="en-IN" sz="1200" dirty="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Light: Set lighting mode as reading.</a:t>
                      </a:r>
                      <a:br>
                        <a:rPr lang="en-IN" sz="1200" dirty="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solidFill>
                            <a:srgbClr val="2F549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Vacuum Cleaner: Pause cleaning.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591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1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Categories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31365"/>
              </p:ext>
            </p:extLst>
          </p:nvPr>
        </p:nvGraphicFramePr>
        <p:xfrm>
          <a:off x="309063" y="1496903"/>
          <a:ext cx="8617221" cy="5005706"/>
        </p:xfrm>
        <a:graphic>
          <a:graphicData uri="http://schemas.openxmlformats.org/drawingml/2006/table">
            <a:tbl>
              <a:tblPr firstRow="1" firstCol="1" bandRow="1"/>
              <a:tblGrid>
                <a:gridCol w="727257">
                  <a:extLst>
                    <a:ext uri="{9D8B030D-6E8A-4147-A177-3AD203B41FA5}">
                      <a16:colId xmlns:a16="http://schemas.microsoft.com/office/drawing/2014/main" val="881697005"/>
                    </a:ext>
                  </a:extLst>
                </a:gridCol>
                <a:gridCol w="1323703">
                  <a:extLst>
                    <a:ext uri="{9D8B030D-6E8A-4147-A177-3AD203B41FA5}">
                      <a16:colId xmlns:a16="http://schemas.microsoft.com/office/drawing/2014/main" val="3706892537"/>
                    </a:ext>
                  </a:extLst>
                </a:gridCol>
                <a:gridCol w="2534194">
                  <a:extLst>
                    <a:ext uri="{9D8B030D-6E8A-4147-A177-3AD203B41FA5}">
                      <a16:colId xmlns:a16="http://schemas.microsoft.com/office/drawing/2014/main" val="2017105272"/>
                    </a:ext>
                  </a:extLst>
                </a:gridCol>
                <a:gridCol w="1881051">
                  <a:extLst>
                    <a:ext uri="{9D8B030D-6E8A-4147-A177-3AD203B41FA5}">
                      <a16:colId xmlns:a16="http://schemas.microsoft.com/office/drawing/2014/main" val="174993630"/>
                    </a:ext>
                  </a:extLst>
                </a:gridCol>
                <a:gridCol w="2151016">
                  <a:extLst>
                    <a:ext uri="{9D8B030D-6E8A-4147-A177-3AD203B41FA5}">
                      <a16:colId xmlns:a16="http://schemas.microsoft.com/office/drawing/2014/main" val="2743946455"/>
                    </a:ext>
                  </a:extLst>
                </a:gridCol>
              </a:tblGrid>
              <a:tr h="1712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 No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Precondition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Command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Intention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372900"/>
                  </a:ext>
                </a:extLst>
              </a:tr>
              <a:tr h="11219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Ambience Control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Living room TV is on, 1 Living room Speaker is on,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Living room RVC is 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light is 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Silence the room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Living room TV: Mute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Living room Speaker: Mute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Living room RVC: Pause cleaning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39700"/>
                  </a:ext>
                </a:extLst>
              </a:tr>
              <a:tr h="818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Ambience Creation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AC is on, 1 TV is on, 1 RVC is 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Set up this room for candle light dinner with wife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AC: Set temperature to 22 degrees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TV: Play romantic music in YouTube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RVC: Pause the cleaning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942035"/>
                  </a:ext>
                </a:extLst>
              </a:tr>
              <a:tr h="49487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Complementary Experience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Living room fan is on, 1 RVC is turned off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Start cleaning the living room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Living room Fan: Turn off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RVC: Clean the living room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767031"/>
                  </a:ext>
                </a:extLst>
              </a:tr>
              <a:tr h="5137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Living room AC is off, 1 Living room blinds are 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It’s getting hot in here, do something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Living room AC: Turn 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Living room Blind: Turn off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917185"/>
                  </a:ext>
                </a:extLst>
              </a:tr>
              <a:tr h="6849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Home Routine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Living room AC is 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Make it cool automatically when it’s hot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Living room AC: Set AC temperature to 22 degrees when room temperature goes above 24 degrees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230918"/>
                  </a:ext>
                </a:extLst>
              </a:tr>
              <a:tr h="49487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Conditional Command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 Lights in Bedroom, 1 Light in living room, 1 light in kitchen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Turn off all the lights except kitchen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Bedroom Lights: Turn off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Living room Light: Turn off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108893"/>
                  </a:ext>
                </a:extLst>
              </a:tr>
              <a:tr h="3424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Kitchen fan is off,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Kitchen chimney is off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Turn on the fan after turning on the kitchen chimney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Kitchen Chimney: Turn on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Kitchen fan: Turn on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56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96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Proposed Solution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15426" y="5463264"/>
            <a:ext cx="6050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prstClr val="black"/>
                </a:solidFill>
                <a:cs typeface="Calibri" panose="020F0502020204030204" pitchFamily="34" charset="0"/>
              </a:rPr>
              <a:t>Considers Home Context </a:t>
            </a:r>
            <a:r>
              <a:rPr lang="en-IN" sz="1400" dirty="0" smtClean="0">
                <a:solidFill>
                  <a:prstClr val="black"/>
                </a:solidFill>
                <a:cs typeface="Calibri" panose="020F0502020204030204" pitchFamily="34" charset="0"/>
              </a:rPr>
              <a:t>(Location, Room, Device Names, Device States)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prstClr val="black"/>
                </a:solidFill>
                <a:cs typeface="Calibri" panose="020F0502020204030204" pitchFamily="34" charset="0"/>
              </a:rPr>
              <a:t>Predicts </a:t>
            </a:r>
            <a:r>
              <a:rPr lang="en-IN" sz="1400" dirty="0" smtClean="0">
                <a:solidFill>
                  <a:prstClr val="black"/>
                </a:solidFill>
                <a:cs typeface="Calibri" panose="020F0502020204030204" pitchFamily="34" charset="0"/>
              </a:rPr>
              <a:t>action sequence (thinks and acts as human</a:t>
            </a:r>
            <a:r>
              <a:rPr lang="en-IN" sz="1400" dirty="0" smtClean="0">
                <a:solidFill>
                  <a:prstClr val="black"/>
                </a:solidFill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prstClr val="black"/>
                </a:solidFill>
                <a:cs typeface="Calibri" panose="020F0502020204030204" pitchFamily="34" charset="0"/>
              </a:rPr>
              <a:t>Prompt user for disambiguation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prstClr val="black"/>
                </a:solidFill>
                <a:cs typeface="Calibri" panose="020F0502020204030204" pitchFamily="34" charset="0"/>
              </a:rPr>
              <a:t>Use device control API from SmartThings to control devices</a:t>
            </a:r>
            <a:endParaRPr lang="en-IN" sz="1400" dirty="0" smtClean="0">
              <a:solidFill>
                <a:prstClr val="black"/>
              </a:solidFill>
              <a:cs typeface="Calibri" panose="020F0502020204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33810" y="1529332"/>
            <a:ext cx="4372086" cy="3613967"/>
            <a:chOff x="7176214" y="1263998"/>
            <a:chExt cx="4372086" cy="3613967"/>
          </a:xfrm>
        </p:grpSpPr>
        <p:grpSp>
          <p:nvGrpSpPr>
            <p:cNvPr id="7" name="Group 6"/>
            <p:cNvGrpSpPr/>
            <p:nvPr/>
          </p:nvGrpSpPr>
          <p:grpSpPr>
            <a:xfrm>
              <a:off x="7314680" y="2239914"/>
              <a:ext cx="416985" cy="853094"/>
              <a:chOff x="1142063" y="1990875"/>
              <a:chExt cx="550467" cy="91939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2063" y="1990875"/>
                <a:ext cx="550467" cy="919390"/>
              </a:xfrm>
              <a:prstGeom prst="roundRect">
                <a:avLst>
                  <a:gd name="adj" fmla="val 8594"/>
                </a:avLst>
              </a:prstGeom>
              <a:solidFill>
                <a:srgbClr val="5B9BD5">
                  <a:lumMod val="75000"/>
                </a:srgbClr>
              </a:solidFill>
              <a:ln>
                <a:noFill/>
              </a:ln>
            </p:spPr>
          </p:pic>
          <p:pic>
            <p:nvPicPr>
              <p:cNvPr id="25" name="Picture 6" descr="Related image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23" t="20385" r="32819" b="21097"/>
              <a:stretch/>
            </p:blipFill>
            <p:spPr bwMode="auto">
              <a:xfrm>
                <a:off x="1167185" y="2482292"/>
                <a:ext cx="171378" cy="153989"/>
              </a:xfrm>
              <a:prstGeom prst="roundRect">
                <a:avLst>
                  <a:gd name="adj" fmla="val 8594"/>
                </a:avLst>
              </a:prstGeom>
              <a:solidFill>
                <a:srgbClr val="5B9BD5">
                  <a:lumMod val="75000"/>
                </a:srgbClr>
              </a:solidFill>
              <a:ln>
                <a:noFill/>
              </a:ln>
              <a:extLst/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8387090" y="2271983"/>
              <a:ext cx="1576251" cy="782739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HLAM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kern="0" dirty="0" smtClean="0">
                  <a:solidFill>
                    <a:prstClr val="white"/>
                  </a:solidFill>
                  <a:latin typeface="Calibri" panose="020F0502020204030204"/>
                </a:rPr>
                <a:t>(Home Large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kern="0" dirty="0" smtClean="0">
                  <a:solidFill>
                    <a:prstClr val="white"/>
                  </a:solidFill>
                  <a:latin typeface="Calibri" panose="020F0502020204030204"/>
                </a:rPr>
                <a:t>Action Model)</a:t>
              </a:r>
              <a:endParaRPr kumimoji="0" lang="en-I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24" idx="3"/>
              <a:endCxn id="8" idx="1"/>
            </p:cNvCxnSpPr>
            <p:nvPr/>
          </p:nvCxnSpPr>
          <p:spPr>
            <a:xfrm flipV="1">
              <a:off x="7731665" y="2663353"/>
              <a:ext cx="655425" cy="310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Rectangle 9"/>
            <p:cNvSpPr/>
            <p:nvPr/>
          </p:nvSpPr>
          <p:spPr>
            <a:xfrm>
              <a:off x="8576030" y="3652323"/>
              <a:ext cx="1193459" cy="48608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</a:rPr>
                <a:t>Action Sequence</a:t>
              </a:r>
            </a:p>
          </p:txBody>
        </p:sp>
        <p:cxnSp>
          <p:nvCxnSpPr>
            <p:cNvPr id="11" name="Straight Arrow Connector 10"/>
            <p:cNvCxnSpPr>
              <a:stCxn id="8" idx="2"/>
              <a:endCxn id="10" idx="0"/>
            </p:cNvCxnSpPr>
            <p:nvPr/>
          </p:nvCxnSpPr>
          <p:spPr>
            <a:xfrm flipH="1">
              <a:off x="9172760" y="3054722"/>
              <a:ext cx="2456" cy="59760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/>
            <p:cNvCxnSpPr>
              <a:stCxn id="10" idx="2"/>
              <a:endCxn id="19" idx="0"/>
            </p:cNvCxnSpPr>
            <p:nvPr/>
          </p:nvCxnSpPr>
          <p:spPr>
            <a:xfrm flipH="1">
              <a:off x="9169413" y="4138405"/>
              <a:ext cx="3347" cy="32065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/>
            <p:cNvCxnSpPr>
              <a:stCxn id="19" idx="1"/>
            </p:cNvCxnSpPr>
            <p:nvPr/>
          </p:nvCxnSpPr>
          <p:spPr>
            <a:xfrm flipH="1">
              <a:off x="7575412" y="4645737"/>
              <a:ext cx="997271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7712704" y="2701769"/>
              <a:ext cx="94587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Input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07342" y="4624049"/>
              <a:ext cx="11124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Output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577562" y="1263998"/>
              <a:ext cx="1193459" cy="6081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</a:rPr>
                <a:t>Home Context</a:t>
              </a:r>
            </a:p>
          </p:txBody>
        </p:sp>
        <p:cxnSp>
          <p:nvCxnSpPr>
            <p:cNvPr id="17" name="Straight Arrow Connector 16"/>
            <p:cNvCxnSpPr>
              <a:stCxn id="16" idx="2"/>
              <a:endCxn id="8" idx="0"/>
            </p:cNvCxnSpPr>
            <p:nvPr/>
          </p:nvCxnSpPr>
          <p:spPr>
            <a:xfrm>
              <a:off x="9174292" y="1872137"/>
              <a:ext cx="924" cy="39984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3"/>
              <a:endCxn id="20" idx="2"/>
            </p:cNvCxnSpPr>
            <p:nvPr/>
          </p:nvCxnSpPr>
          <p:spPr>
            <a:xfrm flipV="1">
              <a:off x="9769489" y="3890710"/>
              <a:ext cx="712354" cy="465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>
              <a:off x="8572683" y="4459055"/>
              <a:ext cx="1193459" cy="3733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</a:rPr>
                <a:t>NLG</a:t>
              </a:r>
            </a:p>
          </p:txBody>
        </p:sp>
        <p:sp>
          <p:nvSpPr>
            <p:cNvPr id="20" name="Cloud 19"/>
            <p:cNvSpPr/>
            <p:nvPr/>
          </p:nvSpPr>
          <p:spPr>
            <a:xfrm>
              <a:off x="10478525" y="3588811"/>
              <a:ext cx="1069775" cy="603797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050" kern="0" dirty="0" smtClean="0">
                  <a:solidFill>
                    <a:prstClr val="black"/>
                  </a:solidFill>
                  <a:latin typeface="맑은 고딕" panose="020F0502020204030204"/>
                </a:rPr>
                <a:t>Device Control</a:t>
              </a:r>
              <a:endParaRPr kumimoji="0" lang="en-IN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</a:rPr>
                <a:t>API</a:t>
              </a:r>
            </a:p>
          </p:txBody>
        </p:sp>
        <p:cxnSp>
          <p:nvCxnSpPr>
            <p:cNvPr id="21" name="Straight Arrow Connector 20"/>
            <p:cNvCxnSpPr>
              <a:stCxn id="10" idx="1"/>
            </p:cNvCxnSpPr>
            <p:nvPr/>
          </p:nvCxnSpPr>
          <p:spPr>
            <a:xfrm flipH="1" flipV="1">
              <a:off x="7552534" y="3890710"/>
              <a:ext cx="1023496" cy="465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7583781" y="3900765"/>
              <a:ext cx="11124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Prompt</a:t>
              </a:r>
              <a:r>
                <a:rPr kumimoji="0" lang="en-IN" sz="105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user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050" kern="0" baseline="0" dirty="0" smtClean="0">
                  <a:solidFill>
                    <a:prstClr val="black"/>
                  </a:solidFill>
                </a:rPr>
                <a:t>For</a:t>
              </a:r>
              <a:r>
                <a:rPr lang="en-IN" sz="1050" kern="0" dirty="0" smtClean="0">
                  <a:solidFill>
                    <a:prstClr val="black"/>
                  </a:solidFill>
                </a:rPr>
                <a:t> disambiguation</a:t>
              </a:r>
              <a:endParaRPr kumimoji="0" lang="en-IN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422" b="95508" l="5469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214" y="1642052"/>
              <a:ext cx="711548" cy="510274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7270320" y="3662003"/>
            <a:ext cx="1786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SmartThings Devices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384869" y="3900029"/>
            <a:ext cx="1472638" cy="989354"/>
            <a:chOff x="9772506" y="5308978"/>
            <a:chExt cx="1544029" cy="1281584"/>
          </a:xfrm>
        </p:grpSpPr>
        <p:sp>
          <p:nvSpPr>
            <p:cNvPr id="30" name="Rounded Rectangle 29"/>
            <p:cNvSpPr/>
            <p:nvPr/>
          </p:nvSpPr>
          <p:spPr>
            <a:xfrm>
              <a:off x="9772506" y="5308978"/>
              <a:ext cx="1544029" cy="1281584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60606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0036" y="6233301"/>
              <a:ext cx="359334" cy="28583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193" y="5860798"/>
              <a:ext cx="281964" cy="34293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5952" y="5455815"/>
              <a:ext cx="312447" cy="33530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9381" y="6233301"/>
              <a:ext cx="259102" cy="32768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9964" y="6267183"/>
              <a:ext cx="335309" cy="28958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1085" y="5860798"/>
              <a:ext cx="312447" cy="32006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9929" y="5872229"/>
              <a:ext cx="358171" cy="29720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537" y="5837936"/>
              <a:ext cx="304826" cy="36579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919" y="5413360"/>
              <a:ext cx="236240" cy="38103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8399" y="5432955"/>
              <a:ext cx="281964" cy="38103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5654" y="5467249"/>
              <a:ext cx="266723" cy="312447"/>
            </a:xfrm>
            <a:prstGeom prst="rect">
              <a:avLst/>
            </a:prstGeom>
          </p:spPr>
        </p:pic>
      </p:grpSp>
      <p:cxnSp>
        <p:nvCxnSpPr>
          <p:cNvPr id="42" name="Elbow Connector 41"/>
          <p:cNvCxnSpPr>
            <a:stCxn id="20" idx="0"/>
            <a:endCxn id="30" idx="1"/>
          </p:cNvCxnSpPr>
          <p:nvPr/>
        </p:nvCxnSpPr>
        <p:spPr>
          <a:xfrm>
            <a:off x="6905005" y="4156044"/>
            <a:ext cx="479864" cy="23866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562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Proposed Solution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7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28650" y="2088010"/>
            <a:ext cx="7891370" cy="3734254"/>
            <a:chOff x="277270" y="1443576"/>
            <a:chExt cx="11759248" cy="3734254"/>
          </a:xfrm>
        </p:grpSpPr>
        <p:sp>
          <p:nvSpPr>
            <p:cNvPr id="54" name="Pentagon 53"/>
            <p:cNvSpPr/>
            <p:nvPr/>
          </p:nvSpPr>
          <p:spPr>
            <a:xfrm>
              <a:off x="277270" y="3684303"/>
              <a:ext cx="4548401" cy="501445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Reasoning based Plan &amp; Execution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07807" y="3750359"/>
              <a:ext cx="7002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Deep reasoning and planning with context &amp; personalization</a:t>
              </a:r>
              <a:endParaRPr lang="en-IN" dirty="0"/>
            </a:p>
          </p:txBody>
        </p:sp>
        <p:sp>
          <p:nvSpPr>
            <p:cNvPr id="57" name="Pentagon 56"/>
            <p:cNvSpPr/>
            <p:nvPr/>
          </p:nvSpPr>
          <p:spPr>
            <a:xfrm>
              <a:off x="277271" y="1443576"/>
              <a:ext cx="4548401" cy="501445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Home Dataset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81632" y="1523957"/>
              <a:ext cx="7054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Home Template based data creation</a:t>
              </a:r>
              <a:endParaRPr lang="en-IN" dirty="0"/>
            </a:p>
          </p:txBody>
        </p:sp>
        <p:sp>
          <p:nvSpPr>
            <p:cNvPr id="59" name="Pentagon 58"/>
            <p:cNvSpPr/>
            <p:nvPr/>
          </p:nvSpPr>
          <p:spPr>
            <a:xfrm>
              <a:off x="277270" y="2528359"/>
              <a:ext cx="4548401" cy="501445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Device Identification, Disambiguation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81632" y="2581736"/>
              <a:ext cx="3589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Situation based device identification</a:t>
              </a:r>
              <a:endParaRPr lang="en-IN" sz="1400" dirty="0"/>
            </a:p>
          </p:txBody>
        </p:sp>
        <p:sp>
          <p:nvSpPr>
            <p:cNvPr id="61" name="Pentagon 60"/>
            <p:cNvSpPr/>
            <p:nvPr/>
          </p:nvSpPr>
          <p:spPr>
            <a:xfrm>
              <a:off x="277270" y="4676385"/>
              <a:ext cx="4548401" cy="501445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Neuro Symbolic AI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007807" y="4742441"/>
              <a:ext cx="7002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Fine tune with minimal training data, Dynamic predictions 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54006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HLAM Capabilities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8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3169" y="1864197"/>
            <a:ext cx="8373151" cy="4388558"/>
            <a:chOff x="283169" y="1864196"/>
            <a:chExt cx="11550937" cy="4925961"/>
          </a:xfrm>
        </p:grpSpPr>
        <p:sp>
          <p:nvSpPr>
            <p:cNvPr id="5" name="Rounded Rectangle 4"/>
            <p:cNvSpPr/>
            <p:nvPr/>
          </p:nvSpPr>
          <p:spPr>
            <a:xfrm>
              <a:off x="375270" y="6115320"/>
              <a:ext cx="1797659" cy="584036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Routine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282067" y="6115320"/>
              <a:ext cx="1797659" cy="584036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Generate Ambience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188864" y="6109419"/>
              <a:ext cx="1797659" cy="584036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Complex Actions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113696" y="6109419"/>
              <a:ext cx="1797659" cy="584036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Generate Summary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939248" y="6109419"/>
              <a:ext cx="1797659" cy="584036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Suggest Actions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66211" y="2366330"/>
              <a:ext cx="1463040" cy="55268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Home Device &amp; Services  Knowledge Graph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63221" y="3039592"/>
              <a:ext cx="1463040" cy="80326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User Home &amp; Devices Context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963221" y="4504742"/>
              <a:ext cx="1463040" cy="796774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External Context (Time, Weather, Location, Surrounding)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325310" y="2206356"/>
              <a:ext cx="1463040" cy="57224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Classification &amp; Inferencing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333010" y="3505516"/>
              <a:ext cx="1463040" cy="57894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Action Planning &amp; Reasoning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47876" y="4850828"/>
              <a:ext cx="1463040" cy="57224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Execution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84955" y="2056380"/>
              <a:ext cx="2147365" cy="3477216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828345" y="3374252"/>
              <a:ext cx="1463040" cy="1026488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Scenario Specific Outputs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347876" y="4168061"/>
              <a:ext cx="1463040" cy="57224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Multi Turn Conversation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014416" y="6114972"/>
              <a:ext cx="1797659" cy="584036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Q&amp;A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62462" y="1864196"/>
              <a:ext cx="9631921" cy="3893574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963221" y="3935936"/>
              <a:ext cx="1463040" cy="47572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User Preferences &amp; Usage Patterns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325310" y="2849674"/>
              <a:ext cx="1463040" cy="57224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Device Identification/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Disambiguation</a:t>
              </a:r>
            </a:p>
          </p:txBody>
        </p:sp>
        <p:sp>
          <p:nvSpPr>
            <p:cNvPr id="23" name="Down Arrow 22"/>
            <p:cNvSpPr/>
            <p:nvPr/>
          </p:nvSpPr>
          <p:spPr>
            <a:xfrm>
              <a:off x="9167558" y="4504742"/>
              <a:ext cx="784614" cy="1465404"/>
            </a:xfrm>
            <a:prstGeom prst="downArrow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3169" y="5970146"/>
              <a:ext cx="11550937" cy="820011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3707977" y="3543172"/>
              <a:ext cx="1204830" cy="688648"/>
            </a:xfrm>
            <a:prstGeom prst="rightArrow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9693" y="3636609"/>
              <a:ext cx="1019887" cy="414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Prompt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Constructor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7377917" y="3492145"/>
              <a:ext cx="1204830" cy="688648"/>
            </a:xfrm>
            <a:prstGeom prst="rightArrow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ight Brace 27"/>
            <p:cNvSpPr/>
            <p:nvPr/>
          </p:nvSpPr>
          <p:spPr>
            <a:xfrm>
              <a:off x="3456856" y="2360281"/>
              <a:ext cx="144379" cy="2994942"/>
            </a:xfrm>
            <a:prstGeom prst="rightBrace">
              <a:avLst>
                <a:gd name="adj1" fmla="val 151666"/>
                <a:gd name="adj2" fmla="val 50000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1: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9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420518" y="1811383"/>
            <a:ext cx="8094831" cy="4431880"/>
            <a:chOff x="420518" y="929583"/>
            <a:chExt cx="11594273" cy="5298566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1014010" y="1230508"/>
              <a:ext cx="2356487" cy="369221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dash"/>
              <a:miter lim="800000"/>
            </a:ln>
            <a:effectLst>
              <a:outerShdw blurRad="63500" sx="98000" sy="98000" algn="ctr" rotWithShape="0">
                <a:prstClr val="black">
                  <a:alpha val="58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Play house of Ninjas on Living room TV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008" y="1310708"/>
              <a:ext cx="302284" cy="296426"/>
            </a:xfrm>
            <a:prstGeom prst="round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669618" y="1119819"/>
              <a:ext cx="4345173" cy="1435062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Finetuned Action Sequence Policy: Act as Human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identify_device(slot=Living room TV)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powerswitch_getsStatus(device=“TV_ID”)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device_turnOn(device=“TV_ID”)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find_appName</a:t>
              </a: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programName</a:t>
              </a: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=“House of Ninjas”)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application_launch(</a:t>
              </a:r>
              <a:r>
                <a:rPr kumimoji="0" lang="en-IN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appName</a:t>
              </a: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=“Netflix”, programName=“House of Ninjas”)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generate_completion</a:t>
              </a: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execution_status</a:t>
              </a: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=“status”)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8963" y="1825328"/>
              <a:ext cx="2768832" cy="699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Context Data: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User’s IoT PDSS Data: Room, Devices, State etc.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CLS: Program Info, App info etc.</a:t>
              </a:r>
            </a:p>
          </p:txBody>
        </p:sp>
        <p:sp>
          <p:nvSpPr>
            <p:cNvPr id="9" name="모서리가 둥근 직사각형 11"/>
            <p:cNvSpPr/>
            <p:nvPr/>
          </p:nvSpPr>
          <p:spPr>
            <a:xfrm>
              <a:off x="5064367" y="1416533"/>
              <a:ext cx="1431846" cy="468889"/>
            </a:xfrm>
            <a:prstGeom prst="roundRect">
              <a:avLst>
                <a:gd name="adj" fmla="val 6050"/>
              </a:avLst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ko-KR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HLAM</a:t>
              </a:r>
            </a:p>
          </p:txBody>
        </p:sp>
        <p:sp>
          <p:nvSpPr>
            <p:cNvPr id="10" name="Round Diagonal Corner Rectangle 9"/>
            <p:cNvSpPr/>
            <p:nvPr/>
          </p:nvSpPr>
          <p:spPr>
            <a:xfrm rot="10800000" flipV="1">
              <a:off x="839150" y="5418565"/>
              <a:ext cx="1957140" cy="450473"/>
            </a:xfrm>
            <a:prstGeom prst="round2DiagRect">
              <a:avLst>
                <a:gd name="adj1" fmla="val 28607"/>
                <a:gd name="adj2" fmla="val 668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anose="020B0604020202020204" pitchFamily="34" charset="0"/>
                </a:rPr>
                <a:t>Playing House of Ninjas on Living Room TV now. Enjoy.</a:t>
              </a:r>
            </a:p>
          </p:txBody>
        </p:sp>
        <p:cxnSp>
          <p:nvCxnSpPr>
            <p:cNvPr id="11" name="Straight Arrow Connector 10"/>
            <p:cNvCxnSpPr>
              <a:endCxn id="9" idx="1"/>
            </p:cNvCxnSpPr>
            <p:nvPr/>
          </p:nvCxnSpPr>
          <p:spPr>
            <a:xfrm>
              <a:off x="3607981" y="1650978"/>
              <a:ext cx="145638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/>
            <p:cNvSpPr/>
            <p:nvPr/>
          </p:nvSpPr>
          <p:spPr>
            <a:xfrm>
              <a:off x="1018444" y="929583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58500" y="2930498"/>
              <a:ext cx="4349986" cy="1729433"/>
            </a:xfrm>
            <a:prstGeom prst="rect">
              <a:avLst/>
            </a:prstGeom>
            <a:solidFill>
              <a:srgbClr val="FFC000">
                <a:lumMod val="20000"/>
                <a:lumOff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Context Aware HLAM Understanding: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Living room TV as device ID from IoT PDSS data</a:t>
              </a:r>
            </a:p>
            <a:p>
              <a:pPr marL="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If not available: action handler will prompt user “which device?”</a:t>
              </a:r>
            </a:p>
            <a:p>
              <a:pPr marL="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If available: HLAM pre-fill identify_device response as Device ID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en-IN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Device status from IoT PDSS device state (On/Off)</a:t>
              </a:r>
            </a:p>
            <a:p>
              <a:pPr marL="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If Off, this step will execute by action handler</a:t>
              </a:r>
            </a:p>
            <a:p>
              <a:pPr marL="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If On, HLAM pre-fill device_turnOn result as true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en-IN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Understands from CLS context, show is available in Netflix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8500" y="5381831"/>
              <a:ext cx="4345175" cy="846318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Final Action Sequence from HLAM: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application_launch(device=“TV_ID”, </a:t>
              </a:r>
              <a:r>
                <a:rPr kumimoji="0" lang="en-IN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appName</a:t>
              </a: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=“Netflix”, </a:t>
              </a:r>
              <a:r>
                <a:rPr kumimoji="0" lang="en-IN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programName</a:t>
              </a: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=“House of Ninjas”)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IN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generate_completion</a:t>
              </a: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en-IN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execution_status</a:t>
              </a: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=“status”)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263584" y="1119735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7305618" y="3028939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34354" y="4814257"/>
              <a:ext cx="1867168" cy="305008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46017" y="4917268"/>
              <a:ext cx="1873473" cy="289201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92901" y="5016254"/>
              <a:ext cx="1866920" cy="310373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166641" y="5107482"/>
              <a:ext cx="1804843" cy="373586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Action 1 to N</a:t>
              </a: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730897" y="5291544"/>
              <a:ext cx="4435744" cy="2731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633727" y="4727625"/>
              <a:ext cx="2620655" cy="257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 Execution on TV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0518" y="5042330"/>
              <a:ext cx="2620655" cy="257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NLG Playback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018444" y="4718067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1045467" y="5054796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7384445" y="5234444"/>
              <a:ext cx="241722" cy="2147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27" name="Elbow Connector 26"/>
            <p:cNvCxnSpPr>
              <a:stCxn id="20" idx="3"/>
              <a:endCxn id="14" idx="1"/>
            </p:cNvCxnSpPr>
            <p:nvPr/>
          </p:nvCxnSpPr>
          <p:spPr>
            <a:xfrm>
              <a:off x="6971483" y="5294275"/>
              <a:ext cx="687017" cy="510715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8" name="Straight Arrow Connector 27"/>
            <p:cNvCxnSpPr>
              <a:stCxn id="17" idx="1"/>
            </p:cNvCxnSpPr>
            <p:nvPr/>
          </p:nvCxnSpPr>
          <p:spPr>
            <a:xfrm flipH="1">
              <a:off x="742828" y="4966761"/>
              <a:ext cx="3991526" cy="52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4536002" y="3086950"/>
              <a:ext cx="1429423" cy="404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 Sequence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Prediction</a:t>
              </a:r>
            </a:p>
          </p:txBody>
        </p:sp>
        <p:cxnSp>
          <p:nvCxnSpPr>
            <p:cNvPr id="30" name="Straight Arrow Connector 29"/>
            <p:cNvCxnSpPr>
              <a:stCxn id="9" idx="2"/>
              <a:endCxn id="18" idx="0"/>
            </p:cNvCxnSpPr>
            <p:nvPr/>
          </p:nvCxnSpPr>
          <p:spPr>
            <a:xfrm>
              <a:off x="5780290" y="1885422"/>
              <a:ext cx="2464" cy="3031846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5627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Sc-CDS-v2.potx" id="{59A8C1D1-1A3E-41D4-A4E0-35B357317F1F}" vid="{EC92949F-16A2-4175-BD07-89C1A4084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IISc-SERC-v2</Template>
  <TotalTime>828</TotalTime>
  <Words>2554</Words>
  <Application>Microsoft Office PowerPoint</Application>
  <PresentationFormat>On-screen Show (4:3)</PresentationFormat>
  <Paragraphs>570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Cousine</vt:lpstr>
      <vt:lpstr>Malgun Gothic</vt:lpstr>
      <vt:lpstr>Economica</vt:lpstr>
      <vt:lpstr>Wingdings</vt:lpstr>
      <vt:lpstr>Arvo</vt:lpstr>
      <vt:lpstr>Arial</vt:lpstr>
      <vt:lpstr>Calibri</vt:lpstr>
      <vt:lpstr>Courier New</vt:lpstr>
      <vt:lpstr>Times New Roman</vt:lpstr>
      <vt:lpstr>Times</vt:lpstr>
      <vt:lpstr>Mangal</vt:lpstr>
      <vt:lpstr>Calibri Light</vt:lpstr>
      <vt:lpstr>IISc-SERC-v2</vt:lpstr>
      <vt:lpstr>Package</vt:lpstr>
      <vt:lpstr>Reasoning Based Context Aware Action Sequence Prediction Using Large Action Model </vt:lpstr>
      <vt:lpstr>Problem Description</vt:lpstr>
      <vt:lpstr>Motivation</vt:lpstr>
      <vt:lpstr>Execution Types</vt:lpstr>
      <vt:lpstr>Categories</vt:lpstr>
      <vt:lpstr>Proposed Solution</vt:lpstr>
      <vt:lpstr>Proposed Solution</vt:lpstr>
      <vt:lpstr>HLAM Capabilities</vt:lpstr>
      <vt:lpstr>Use Case 1:</vt:lpstr>
      <vt:lpstr>Use Case 2:</vt:lpstr>
      <vt:lpstr>Conventional Action Model</vt:lpstr>
      <vt:lpstr>HLAM with Neuro Symbolic AI: To understand Context as Human</vt:lpstr>
      <vt:lpstr>HLAM with Neuro Symbolic AI: To understand Context as Human</vt:lpstr>
      <vt:lpstr>Flow Diagram</vt:lpstr>
      <vt:lpstr>Prior Art</vt:lpstr>
      <vt:lpstr>Prior Art</vt:lpstr>
      <vt:lpstr>Prior Art</vt:lpstr>
      <vt:lpstr>Data</vt:lpstr>
      <vt:lpstr>Experiments</vt:lpstr>
      <vt:lpstr>Experimental Results</vt:lpstr>
      <vt:lpstr>Distillation (TBD)</vt:lpstr>
      <vt:lpstr>Future Work (May - July)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Safety Filters for Ethical Governance in Large Language Models</dc:title>
  <dc:creator>Vinay P V</dc:creator>
  <cp:lastModifiedBy>sourabh.t</cp:lastModifiedBy>
  <cp:revision>495</cp:revision>
  <dcterms:created xsi:type="dcterms:W3CDTF">2024-07-05T05:26:03Z</dcterms:created>
  <dcterms:modified xsi:type="dcterms:W3CDTF">2025-04-10T19:11:46Z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